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0" r:id="rId4"/>
    <p:sldId id="271" r:id="rId5"/>
    <p:sldId id="263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65" r:id="rId19"/>
    <p:sldId id="289" r:id="rId20"/>
    <p:sldId id="290" r:id="rId21"/>
    <p:sldId id="291" r:id="rId22"/>
    <p:sldId id="292" r:id="rId23"/>
    <p:sldId id="293" r:id="rId24"/>
    <p:sldId id="294" r:id="rId25"/>
    <p:sldId id="268" r:id="rId26"/>
    <p:sldId id="269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4660"/>
  </p:normalViewPr>
  <p:slideViewPr>
    <p:cSldViewPr>
      <p:cViewPr varScale="1">
        <p:scale>
          <a:sx n="65" d="100"/>
          <a:sy n="65" d="100"/>
        </p:scale>
        <p:origin x="6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9144000" cy="548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Исследование влияния дистанционного формата обучения на психологическое здоровье обучающихся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996952"/>
            <a:ext cx="4320480" cy="1584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Выполнила: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ученица 10 класса, ГБОУ СОШ «ОЦ» пос. Серноводск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Бугурусланова</a:t>
            </a:r>
            <a:r>
              <a:rPr lang="ru-RU" dirty="0" smtClean="0">
                <a:solidFill>
                  <a:srgbClr val="002060"/>
                </a:solidFill>
              </a:rPr>
              <a:t> Ксения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5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32801" y="0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76672"/>
            <a:ext cx="6598322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дистанционное обучение отразилось на вашем обучении, усвоении материала, уровне знаний – ниже, выше, на прежнем уровне?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751833" cy="281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54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76672"/>
            <a:ext cx="6281769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Вы можете охарактеризовать своё эмоциональное состояние во время дистанционного обучения?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1" y="2204864"/>
            <a:ext cx="874126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52" y="288031"/>
            <a:ext cx="1218103" cy="15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4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76672"/>
            <a:ext cx="6281769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Какие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плюсы вы отметили в период дистанционного обучения?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8" y="1844824"/>
            <a:ext cx="8854022" cy="436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3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76672"/>
            <a:ext cx="6281769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Какие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минусы вы отметили в период дистанционного обучения?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23" y="1547013"/>
            <a:ext cx="5616624" cy="51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30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76672"/>
            <a:ext cx="6281769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дистанционном обучении у вас стало больше или меньше свободного времени?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8850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3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76672"/>
            <a:ext cx="6281769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Ваша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мотивация к учёбе изменилась? В какую сторону?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1" y="1916832"/>
            <a:ext cx="8798908" cy="37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3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76672"/>
            <a:ext cx="6281769" cy="10081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12.	Чувствовали ли вы нехватку общения со сверстниками, с педагогами?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6" y="1903636"/>
            <a:ext cx="8598786" cy="45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3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76672"/>
            <a:ext cx="6281769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Помогали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вам родители в процессе дистанционного обучения?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7280607" cy="347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66612"/>
            <a:ext cx="5395317" cy="270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4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844" y="11896"/>
            <a:ext cx="9327688" cy="6834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Тест </a:t>
            </a:r>
            <a:r>
              <a:rPr lang="ru-RU" sz="3600" b="1" dirty="0" err="1"/>
              <a:t>Филлипса</a:t>
            </a:r>
            <a:r>
              <a:rPr lang="ru-RU" sz="3600" b="1" dirty="0"/>
              <a:t>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Уровень </a:t>
            </a:r>
            <a:r>
              <a:rPr lang="ru-RU" sz="3600" b="1" dirty="0"/>
              <a:t>школьной тревожности.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7097"/>
            <a:ext cx="1298081" cy="12980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522483"/>
            <a:ext cx="8735639" cy="3863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972" y="3933056"/>
            <a:ext cx="4624028" cy="28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70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5" y="132199"/>
            <a:ext cx="6876256" cy="159525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Результаты теста для учащихся 5-6 классов (75 человек):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октябрь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2021 год, традиционная форма обучения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40637"/>
              </p:ext>
            </p:extLst>
          </p:nvPr>
        </p:nvGraphicFramePr>
        <p:xfrm>
          <a:off x="313304" y="1352485"/>
          <a:ext cx="8839866" cy="445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5258">
                  <a:extLst>
                    <a:ext uri="{9D8B030D-6E8A-4147-A177-3AD203B41FA5}">
                      <a16:colId xmlns:a16="http://schemas.microsoft.com/office/drawing/2014/main" val="4258638072"/>
                    </a:ext>
                  </a:extLst>
                </a:gridCol>
                <a:gridCol w="1309662">
                  <a:extLst>
                    <a:ext uri="{9D8B030D-6E8A-4147-A177-3AD203B41FA5}">
                      <a16:colId xmlns:a16="http://schemas.microsoft.com/office/drawing/2014/main" val="2999480170"/>
                    </a:ext>
                  </a:extLst>
                </a:gridCol>
                <a:gridCol w="1273410">
                  <a:extLst>
                    <a:ext uri="{9D8B030D-6E8A-4147-A177-3AD203B41FA5}">
                      <a16:colId xmlns:a16="http://schemas.microsoft.com/office/drawing/2014/main" val="342105663"/>
                    </a:ext>
                  </a:extLst>
                </a:gridCol>
                <a:gridCol w="1291536">
                  <a:extLst>
                    <a:ext uri="{9D8B030D-6E8A-4147-A177-3AD203B41FA5}">
                      <a16:colId xmlns:a16="http://schemas.microsoft.com/office/drawing/2014/main" val="4179975728"/>
                    </a:ext>
                  </a:extLst>
                </a:gridCol>
              </a:tblGrid>
              <a:tr h="780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Низкий </a:t>
                      </a:r>
                      <a:r>
                        <a:rPr lang="ru-RU" sz="2000" dirty="0" smtClean="0">
                          <a:effectLst/>
                        </a:rPr>
                        <a:t>уровень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Высокий уровень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048923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Переживание социального стресса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22(29%)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31(42%)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22(29%)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483550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Фрустрация потребности в достижении успеха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24(32%)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34(45%)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17(23%)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415408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Страх самовыражения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29(39%)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25(33%)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21(28%)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768548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Страх ситуации проверки знаний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15(20%)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24(32%)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FF0000"/>
                          </a:solidFill>
                          <a:effectLst/>
                        </a:rPr>
                        <a:t>36(48%)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193742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Страх не соответствовать ожиданиям окружающих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16(21%)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36(48%)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23(31%)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531732"/>
                  </a:ext>
                </a:extLst>
              </a:tr>
              <a:tr h="2731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Низкая физиологическая сопротивляемость стрессу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28(37%)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29(39%)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18(24%)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757019"/>
                  </a:ext>
                </a:extLst>
              </a:tr>
              <a:tr h="279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Проблемы и страхи в отношениях с учителями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13(17%)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33(44%)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FF0000"/>
                          </a:solidFill>
                          <a:effectLst/>
                        </a:rPr>
                        <a:t>29(39%)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188679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11425"/>
              </p:ext>
            </p:extLst>
          </p:nvPr>
        </p:nvGraphicFramePr>
        <p:xfrm>
          <a:off x="313304" y="5859349"/>
          <a:ext cx="8892480" cy="996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8781">
                  <a:extLst>
                    <a:ext uri="{9D8B030D-6E8A-4147-A177-3AD203B41FA5}">
                      <a16:colId xmlns:a16="http://schemas.microsoft.com/office/drawing/2014/main" val="1272024575"/>
                    </a:ext>
                  </a:extLst>
                </a:gridCol>
                <a:gridCol w="1352468">
                  <a:extLst>
                    <a:ext uri="{9D8B030D-6E8A-4147-A177-3AD203B41FA5}">
                      <a16:colId xmlns:a16="http://schemas.microsoft.com/office/drawing/2014/main" val="2011520774"/>
                    </a:ext>
                  </a:extLst>
                </a:gridCol>
                <a:gridCol w="1843172">
                  <a:extLst>
                    <a:ext uri="{9D8B030D-6E8A-4147-A177-3AD203B41FA5}">
                      <a16:colId xmlns:a16="http://schemas.microsoft.com/office/drawing/2014/main" val="1079439848"/>
                    </a:ext>
                  </a:extLst>
                </a:gridCol>
                <a:gridCol w="1518059">
                  <a:extLst>
                    <a:ext uri="{9D8B030D-6E8A-4147-A177-3AD203B41FA5}">
                      <a16:colId xmlns:a16="http://schemas.microsoft.com/office/drawing/2014/main" val="4248959997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Повышенный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Высокий уровень (%)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797912"/>
                  </a:ext>
                </a:extLst>
              </a:tr>
              <a:tr h="422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Шкала общей школьной тревожности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18  (24%)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22  (29%)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35  (47 %)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822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04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620688"/>
            <a:ext cx="6281769" cy="66778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Дистанционное обучение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1041"/>
            <a:ext cx="712656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674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132199"/>
            <a:ext cx="6281769" cy="178463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Результаты теста для учащихся 5-6 классов (75 человек):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ноябрь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– декабрь  2021 год, дистанционная форма обучения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96702"/>
              </p:ext>
            </p:extLst>
          </p:nvPr>
        </p:nvGraphicFramePr>
        <p:xfrm>
          <a:off x="176153" y="1405188"/>
          <a:ext cx="8968163" cy="4123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9903">
                  <a:extLst>
                    <a:ext uri="{9D8B030D-6E8A-4147-A177-3AD203B41FA5}">
                      <a16:colId xmlns:a16="http://schemas.microsoft.com/office/drawing/2014/main" val="3172095289"/>
                    </a:ext>
                  </a:extLst>
                </a:gridCol>
                <a:gridCol w="1505928">
                  <a:extLst>
                    <a:ext uri="{9D8B030D-6E8A-4147-A177-3AD203B41FA5}">
                      <a16:colId xmlns:a16="http://schemas.microsoft.com/office/drawing/2014/main" val="2160368597"/>
                    </a:ext>
                  </a:extLst>
                </a:gridCol>
                <a:gridCol w="1281166">
                  <a:extLst>
                    <a:ext uri="{9D8B030D-6E8A-4147-A177-3AD203B41FA5}">
                      <a16:colId xmlns:a16="http://schemas.microsoft.com/office/drawing/2014/main" val="2663319436"/>
                    </a:ext>
                  </a:extLst>
                </a:gridCol>
                <a:gridCol w="1281166">
                  <a:extLst>
                    <a:ext uri="{9D8B030D-6E8A-4147-A177-3AD203B41FA5}">
                      <a16:colId xmlns:a16="http://schemas.microsoft.com/office/drawing/2014/main" val="4105260734"/>
                    </a:ext>
                  </a:extLst>
                </a:gridCol>
              </a:tblGrid>
              <a:tr h="613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Показатели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Низкий </a:t>
                      </a:r>
                      <a:r>
                        <a:rPr lang="ru-RU" sz="2000" b="1" dirty="0" smtClean="0">
                          <a:effectLst/>
                        </a:rPr>
                        <a:t>уровень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уровень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Высокий </a:t>
                      </a:r>
                      <a:r>
                        <a:rPr lang="ru-RU" sz="2000" b="1" dirty="0" smtClean="0">
                          <a:effectLst/>
                        </a:rPr>
                        <a:t>уровень</a:t>
                      </a:r>
                      <a:endParaRPr lang="ru-RU" sz="20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1324616"/>
                  </a:ext>
                </a:extLst>
              </a:tr>
              <a:tr h="31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Переживание социального стресса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25(33%)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34(45%)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16(21%)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8517162"/>
                  </a:ext>
                </a:extLst>
              </a:tr>
              <a:tr h="31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Фрустрация потребности в достижении успеха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26(35%)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35(47%)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14(18%)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027223"/>
                  </a:ext>
                </a:extLst>
              </a:tr>
              <a:tr h="31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Страх самовыражения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29(39%)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25(35%)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19(26%)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919771"/>
                  </a:ext>
                </a:extLst>
              </a:tr>
              <a:tr h="31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Страх ситуации проверки знаний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28(37%)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19(26%)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FF0000"/>
                          </a:solidFill>
                          <a:effectLst/>
                        </a:rPr>
                        <a:t>28(37%)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41939"/>
                  </a:ext>
                </a:extLst>
              </a:tr>
              <a:tr h="31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Страх не соответствовать ожиданиям окружающих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18(24%)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42(56%)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15(20%)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376530"/>
                  </a:ext>
                </a:extLst>
              </a:tr>
              <a:tr h="31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Низкая физиологическая сопротивляемость стрессу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28(37%)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31(41%)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16(22%)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8972217"/>
                  </a:ext>
                </a:extLst>
              </a:tr>
              <a:tr h="310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Проблемы и страхи в отношениях с учителями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17(23%)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36(48%)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FF0000"/>
                          </a:solidFill>
                          <a:effectLst/>
                        </a:rPr>
                        <a:t>22(29%)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8267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52196"/>
              </p:ext>
            </p:extLst>
          </p:nvPr>
        </p:nvGraphicFramePr>
        <p:xfrm>
          <a:off x="251520" y="5680944"/>
          <a:ext cx="8712969" cy="1104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4424">
                  <a:extLst>
                    <a:ext uri="{9D8B030D-6E8A-4147-A177-3AD203B41FA5}">
                      <a16:colId xmlns:a16="http://schemas.microsoft.com/office/drawing/2014/main" val="1758852639"/>
                    </a:ext>
                  </a:extLst>
                </a:gridCol>
                <a:gridCol w="1325167">
                  <a:extLst>
                    <a:ext uri="{9D8B030D-6E8A-4147-A177-3AD203B41FA5}">
                      <a16:colId xmlns:a16="http://schemas.microsoft.com/office/drawing/2014/main" val="4218437388"/>
                    </a:ext>
                  </a:extLst>
                </a:gridCol>
                <a:gridCol w="1805964">
                  <a:extLst>
                    <a:ext uri="{9D8B030D-6E8A-4147-A177-3AD203B41FA5}">
                      <a16:colId xmlns:a16="http://schemas.microsoft.com/office/drawing/2014/main" val="2555228037"/>
                    </a:ext>
                  </a:extLst>
                </a:gridCol>
                <a:gridCol w="1487414">
                  <a:extLst>
                    <a:ext uri="{9D8B030D-6E8A-4147-A177-3AD203B41FA5}">
                      <a16:colId xmlns:a16="http://schemas.microsoft.com/office/drawing/2014/main" val="141828226"/>
                    </a:ext>
                  </a:extLst>
                </a:gridCol>
              </a:tblGrid>
              <a:tr h="530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Показатель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Норма (%)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Повышенный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уровень  (%)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Высокий уровень (%)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341423"/>
                  </a:ext>
                </a:extLst>
              </a:tr>
              <a:tr h="530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Шкала общей школьной тревожности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31 (41 %)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  (27 %)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24  (32 %)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471190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316038" y="3570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 10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14" y="6550"/>
            <a:ext cx="1796844" cy="13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8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30752"/>
            <a:ext cx="6281769" cy="19580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Результаты теста для учащихся 7-8 классов (86 человек):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октябрь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2021 год, традиционная форма обучения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61472"/>
              </p:ext>
            </p:extLst>
          </p:nvPr>
        </p:nvGraphicFramePr>
        <p:xfrm>
          <a:off x="251520" y="1354823"/>
          <a:ext cx="8712966" cy="4151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503">
                  <a:extLst>
                    <a:ext uri="{9D8B030D-6E8A-4147-A177-3AD203B41FA5}">
                      <a16:colId xmlns:a16="http://schemas.microsoft.com/office/drawing/2014/main" val="85896918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00734529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0188190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85194956"/>
                    </a:ext>
                  </a:extLst>
                </a:gridCol>
              </a:tblGrid>
              <a:tr h="63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Низкий </a:t>
                      </a:r>
                      <a:r>
                        <a:rPr lang="ru-RU" sz="2000" dirty="0" smtClean="0">
                          <a:effectLst/>
                        </a:rPr>
                        <a:t>уровень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уровень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Высокий </a:t>
                      </a:r>
                      <a:r>
                        <a:rPr lang="ru-RU" sz="2000" dirty="0" smtClean="0">
                          <a:effectLst/>
                        </a:rPr>
                        <a:t>уровень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680750"/>
                  </a:ext>
                </a:extLst>
              </a:tr>
              <a:tr h="3307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Переживание социального стресса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8(10</a:t>
                      </a:r>
                      <a:r>
                        <a:rPr lang="de-DE" sz="2000" b="1" kern="150" dirty="0" smtClean="0">
                          <a:effectLst/>
                        </a:rPr>
                        <a:t>%)</a:t>
                      </a:r>
                      <a:r>
                        <a:rPr lang="de-DE" sz="2000" b="1" kern="150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28(33%)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FF0000"/>
                          </a:solidFill>
                          <a:effectLst/>
                        </a:rPr>
                        <a:t>49(57%)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138791"/>
                  </a:ext>
                </a:extLst>
              </a:tr>
              <a:tr h="6312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Фрустрация потребности в достижении успеха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25(29%)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29(34%)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32(37%)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920181"/>
                  </a:ext>
                </a:extLst>
              </a:tr>
              <a:tr h="3156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Страх самовыражения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11(13%)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32(37%)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FF0000"/>
                          </a:solidFill>
                          <a:effectLst/>
                        </a:rPr>
                        <a:t>43(50%)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543798"/>
                  </a:ext>
                </a:extLst>
              </a:tr>
              <a:tr h="3156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Страх ситуации проверки знаний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8(10%)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59(68%)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19(22%)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708839"/>
                  </a:ext>
                </a:extLst>
              </a:tr>
              <a:tr h="6172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Страх не соответствовать ожиданиям окружающих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23(27%)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27(31%)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36(42%)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075586"/>
                  </a:ext>
                </a:extLst>
              </a:tr>
              <a:tr h="6172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Низкая физиологическая сопротивляемость стрессу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6(7%)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33(38%)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FF0000"/>
                          </a:solidFill>
                          <a:effectLst/>
                        </a:rPr>
                        <a:t>47(55%)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864098"/>
                  </a:ext>
                </a:extLst>
              </a:tr>
              <a:tr h="631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Проблемы и страхи в отношениях с учителями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16(19%)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41(48%)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29(33%)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71974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07892"/>
              </p:ext>
            </p:extLst>
          </p:nvPr>
        </p:nvGraphicFramePr>
        <p:xfrm>
          <a:off x="251520" y="5607297"/>
          <a:ext cx="8568952" cy="1211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6748">
                  <a:extLst>
                    <a:ext uri="{9D8B030D-6E8A-4147-A177-3AD203B41FA5}">
                      <a16:colId xmlns:a16="http://schemas.microsoft.com/office/drawing/2014/main" val="4139959330"/>
                    </a:ext>
                  </a:extLst>
                </a:gridCol>
                <a:gridCol w="1303262">
                  <a:extLst>
                    <a:ext uri="{9D8B030D-6E8A-4147-A177-3AD203B41FA5}">
                      <a16:colId xmlns:a16="http://schemas.microsoft.com/office/drawing/2014/main" val="1629345984"/>
                    </a:ext>
                  </a:extLst>
                </a:gridCol>
                <a:gridCol w="1776113">
                  <a:extLst>
                    <a:ext uri="{9D8B030D-6E8A-4147-A177-3AD203B41FA5}">
                      <a16:colId xmlns:a16="http://schemas.microsoft.com/office/drawing/2014/main" val="3196956948"/>
                    </a:ext>
                  </a:extLst>
                </a:gridCol>
                <a:gridCol w="1462829">
                  <a:extLst>
                    <a:ext uri="{9D8B030D-6E8A-4147-A177-3AD203B41FA5}">
                      <a16:colId xmlns:a16="http://schemas.microsoft.com/office/drawing/2014/main" val="3961694777"/>
                    </a:ext>
                  </a:extLst>
                </a:gridCol>
              </a:tblGrid>
              <a:tr h="503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 (%)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 (%)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Высокий уровень (%)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409862"/>
                  </a:ext>
                </a:extLst>
              </a:tr>
              <a:tr h="558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Шкала общей школьной тревожности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16 (19 %)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28 (32%)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42 (49 %)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19503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16038" y="3570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9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132199"/>
            <a:ext cx="6281769" cy="156860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Результаты теста для учащихся 7-8 классов (86 человек):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ноябрь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– декабрь  2021 год, дистанционная форма обучения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73754"/>
              </p:ext>
            </p:extLst>
          </p:nvPr>
        </p:nvGraphicFramePr>
        <p:xfrm>
          <a:off x="291320" y="1354823"/>
          <a:ext cx="8473421" cy="4123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4956">
                  <a:extLst>
                    <a:ext uri="{9D8B030D-6E8A-4147-A177-3AD203B41FA5}">
                      <a16:colId xmlns:a16="http://schemas.microsoft.com/office/drawing/2014/main" val="3780099020"/>
                    </a:ext>
                  </a:extLst>
                </a:gridCol>
                <a:gridCol w="1432949">
                  <a:extLst>
                    <a:ext uri="{9D8B030D-6E8A-4147-A177-3AD203B41FA5}">
                      <a16:colId xmlns:a16="http://schemas.microsoft.com/office/drawing/2014/main" val="3707278057"/>
                    </a:ext>
                  </a:extLst>
                </a:gridCol>
                <a:gridCol w="1228363">
                  <a:extLst>
                    <a:ext uri="{9D8B030D-6E8A-4147-A177-3AD203B41FA5}">
                      <a16:colId xmlns:a16="http://schemas.microsoft.com/office/drawing/2014/main" val="2096196012"/>
                    </a:ext>
                  </a:extLst>
                </a:gridCol>
                <a:gridCol w="1377153">
                  <a:extLst>
                    <a:ext uri="{9D8B030D-6E8A-4147-A177-3AD203B41FA5}">
                      <a16:colId xmlns:a16="http://schemas.microsoft.com/office/drawing/2014/main" val="743485785"/>
                    </a:ext>
                  </a:extLst>
                </a:gridCol>
              </a:tblGrid>
              <a:tr h="347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Показатели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Низкий </a:t>
                      </a:r>
                      <a:r>
                        <a:rPr lang="ru-RU" sz="2000" b="1" dirty="0" smtClean="0">
                          <a:effectLst/>
                        </a:rPr>
                        <a:t>уровень</a:t>
                      </a:r>
                      <a:endParaRPr lang="ru-RU" sz="20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уровень</a:t>
                      </a:r>
                      <a:endParaRPr lang="ru-RU" sz="20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Высокий </a:t>
                      </a:r>
                      <a:r>
                        <a:rPr lang="ru-RU" sz="2000" b="1" dirty="0" smtClean="0">
                          <a:effectLst/>
                        </a:rPr>
                        <a:t>уровень</a:t>
                      </a:r>
                      <a:endParaRPr lang="ru-RU" sz="20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64470"/>
                  </a:ext>
                </a:extLst>
              </a:tr>
              <a:tr h="267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Переживание социального стресса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35(41%)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32(37%)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19(22%)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178308"/>
                  </a:ext>
                </a:extLst>
              </a:tr>
              <a:tr h="267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Фрустрация потребности в достижении успеха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26(30%)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34(40%)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FF0000"/>
                          </a:solidFill>
                          <a:effectLst/>
                        </a:rPr>
                        <a:t>26(30%)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375562"/>
                  </a:ext>
                </a:extLst>
              </a:tr>
              <a:tr h="267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Страх самовыражения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26(30%)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45(52%)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15(18%)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2424832"/>
                  </a:ext>
                </a:extLst>
              </a:tr>
              <a:tr h="267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Страх ситуации проверки знаний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6(7%)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64(74%)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16(19%)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594891"/>
                  </a:ext>
                </a:extLst>
              </a:tr>
              <a:tr h="546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Страх не соответствовать ожиданиям окружающих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30(35%)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42(49%)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14(16%)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7875110"/>
                  </a:ext>
                </a:extLst>
              </a:tr>
              <a:tr h="546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Низкая физиологическая сопротивляемость стрессу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14(16%)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51(59%)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FF0000"/>
                          </a:solidFill>
                          <a:effectLst/>
                        </a:rPr>
                        <a:t>21(25%)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3295641"/>
                  </a:ext>
                </a:extLst>
              </a:tr>
              <a:tr h="267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Проблемы и страхи в отношениях с учителями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22(26%)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50(58%)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14(16%)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79494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94609"/>
              </p:ext>
            </p:extLst>
          </p:nvPr>
        </p:nvGraphicFramePr>
        <p:xfrm>
          <a:off x="291322" y="5580213"/>
          <a:ext cx="8473419" cy="130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2566">
                  <a:extLst>
                    <a:ext uri="{9D8B030D-6E8A-4147-A177-3AD203B41FA5}">
                      <a16:colId xmlns:a16="http://schemas.microsoft.com/office/drawing/2014/main" val="293346079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12195554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723218883"/>
                    </a:ext>
                  </a:extLst>
                </a:gridCol>
                <a:gridCol w="1744469">
                  <a:extLst>
                    <a:ext uri="{9D8B030D-6E8A-4147-A177-3AD203B41FA5}">
                      <a16:colId xmlns:a16="http://schemas.microsoft.com/office/drawing/2014/main" val="2832084600"/>
                    </a:ext>
                  </a:extLst>
                </a:gridCol>
              </a:tblGrid>
              <a:tr h="645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Норма (%)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Повышенный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 (%)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Высокий уровень (%)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759748"/>
                  </a:ext>
                </a:extLst>
              </a:tr>
              <a:tr h="645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Шкала общей школьной тревожности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46 (53 %)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21  (24%)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19  (22 %)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19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255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132199"/>
            <a:ext cx="6281769" cy="135258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Результаты теста для учащихся 9-11 классов (66 человек):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октябрь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2021 год, традиционная форма обучения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88960"/>
              </p:ext>
            </p:extLst>
          </p:nvPr>
        </p:nvGraphicFramePr>
        <p:xfrm>
          <a:off x="375758" y="1413392"/>
          <a:ext cx="8568953" cy="4123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3974">
                  <a:extLst>
                    <a:ext uri="{9D8B030D-6E8A-4147-A177-3AD203B41FA5}">
                      <a16:colId xmlns:a16="http://schemas.microsoft.com/office/drawing/2014/main" val="4245729284"/>
                    </a:ext>
                  </a:extLst>
                </a:gridCol>
                <a:gridCol w="1391069">
                  <a:extLst>
                    <a:ext uri="{9D8B030D-6E8A-4147-A177-3AD203B41FA5}">
                      <a16:colId xmlns:a16="http://schemas.microsoft.com/office/drawing/2014/main" val="3969057225"/>
                    </a:ext>
                  </a:extLst>
                </a:gridCol>
                <a:gridCol w="1251955">
                  <a:extLst>
                    <a:ext uri="{9D8B030D-6E8A-4147-A177-3AD203B41FA5}">
                      <a16:colId xmlns:a16="http://schemas.microsoft.com/office/drawing/2014/main" val="1741233281"/>
                    </a:ext>
                  </a:extLst>
                </a:gridCol>
                <a:gridCol w="1251955">
                  <a:extLst>
                    <a:ext uri="{9D8B030D-6E8A-4147-A177-3AD203B41FA5}">
                      <a16:colId xmlns:a16="http://schemas.microsoft.com/office/drawing/2014/main" val="3591077228"/>
                    </a:ext>
                  </a:extLst>
                </a:gridCol>
              </a:tblGrid>
              <a:tr h="625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Показатели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Низкий </a:t>
                      </a:r>
                      <a:r>
                        <a:rPr lang="ru-RU" sz="1800" b="1" dirty="0" smtClean="0">
                          <a:effectLst/>
                        </a:rPr>
                        <a:t>уровень</a:t>
                      </a:r>
                      <a:endParaRPr lang="ru-RU" sz="18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Средний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уровень</a:t>
                      </a:r>
                      <a:endParaRPr lang="ru-RU" sz="18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Высокий </a:t>
                      </a:r>
                      <a:r>
                        <a:rPr lang="ru-RU" sz="1800" b="1" dirty="0" smtClean="0">
                          <a:effectLst/>
                        </a:rPr>
                        <a:t>уровень</a:t>
                      </a:r>
                      <a:endParaRPr lang="ru-RU" sz="18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400545"/>
                  </a:ext>
                </a:extLst>
              </a:tr>
              <a:tr h="315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Переживание социального стресса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22(33%)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29(44%)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15(23%)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501744"/>
                  </a:ext>
                </a:extLst>
              </a:tr>
              <a:tr h="6306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Фрустрация потребности в достижении успеха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28(43%)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28(43%)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10(14%)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811993"/>
                  </a:ext>
                </a:extLst>
              </a:tr>
              <a:tr h="315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Страх самовыражения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18(27%)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32(49%)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16(24%)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299753"/>
                  </a:ext>
                </a:extLst>
              </a:tr>
              <a:tr h="315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Страх ситуации проверки знаний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5(7%)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52(79%)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9(14%)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857846"/>
                  </a:ext>
                </a:extLst>
              </a:tr>
              <a:tr h="6306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Страх не соответствовать ожиданиям окружающих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11(17%)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31(47%)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FF0000"/>
                          </a:solidFill>
                          <a:effectLst/>
                        </a:rPr>
                        <a:t>24(36%)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54003"/>
                  </a:ext>
                </a:extLst>
              </a:tr>
              <a:tr h="6276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Низкая физиологическая сопротивляемость стрессу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14(21%)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39(59%)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13(20%)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1463765"/>
                  </a:ext>
                </a:extLst>
              </a:tr>
              <a:tr h="627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Проблемы и страхи в отношениях с учителями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5(7%)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44(67%)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17(26%)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275107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11403"/>
              </p:ext>
            </p:extLst>
          </p:nvPr>
        </p:nvGraphicFramePr>
        <p:xfrm>
          <a:off x="375758" y="5584119"/>
          <a:ext cx="8568955" cy="1226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0178">
                  <a:extLst>
                    <a:ext uri="{9D8B030D-6E8A-4147-A177-3AD203B41FA5}">
                      <a16:colId xmlns:a16="http://schemas.microsoft.com/office/drawing/2014/main" val="3311757645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1134073255"/>
                    </a:ext>
                  </a:extLst>
                </a:gridCol>
                <a:gridCol w="1901771">
                  <a:extLst>
                    <a:ext uri="{9D8B030D-6E8A-4147-A177-3AD203B41FA5}">
                      <a16:colId xmlns:a16="http://schemas.microsoft.com/office/drawing/2014/main" val="4291082468"/>
                    </a:ext>
                  </a:extLst>
                </a:gridCol>
                <a:gridCol w="1462829">
                  <a:extLst>
                    <a:ext uri="{9D8B030D-6E8A-4147-A177-3AD203B41FA5}">
                      <a16:colId xmlns:a16="http://schemas.microsoft.com/office/drawing/2014/main" val="167320408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Показатель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Норма (%)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Повышенный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уровень  (%)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Высокий уровень (%)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0207383"/>
                  </a:ext>
                </a:extLst>
              </a:tr>
              <a:tr h="85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Шкала общей школьной тревожности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27 (41 %)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22 (33 %)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17 (26 %)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66123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04" y="82290"/>
            <a:ext cx="1739416" cy="1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49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04664"/>
            <a:ext cx="6281769" cy="10801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Результаты теста для учащихся 9-11 классов (66 человек):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ноябрь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– декабрь  2021 год, дистанционная форма обучения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11485"/>
              </p:ext>
            </p:extLst>
          </p:nvPr>
        </p:nvGraphicFramePr>
        <p:xfrm>
          <a:off x="251520" y="1325926"/>
          <a:ext cx="8712969" cy="4151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8839">
                  <a:extLst>
                    <a:ext uri="{9D8B030D-6E8A-4147-A177-3AD203B41FA5}">
                      <a16:colId xmlns:a16="http://schemas.microsoft.com/office/drawing/2014/main" val="1897984765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58704945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911736267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1251159907"/>
                    </a:ext>
                  </a:extLst>
                </a:gridCol>
              </a:tblGrid>
              <a:tr h="605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Показатели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Низкий </a:t>
                      </a:r>
                      <a:r>
                        <a:rPr lang="ru-RU" sz="2000" b="1" dirty="0" smtClean="0">
                          <a:effectLst/>
                        </a:rPr>
                        <a:t>уровень</a:t>
                      </a:r>
                      <a:endParaRPr lang="ru-RU" sz="20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уровень</a:t>
                      </a:r>
                      <a:endParaRPr lang="ru-RU" sz="20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Высокий </a:t>
                      </a:r>
                      <a:r>
                        <a:rPr lang="ru-RU" sz="2000" b="1" dirty="0" smtClean="0">
                          <a:effectLst/>
                        </a:rPr>
                        <a:t>уровень</a:t>
                      </a:r>
                      <a:endParaRPr lang="ru-RU" sz="20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770186"/>
                  </a:ext>
                </a:extLst>
              </a:tr>
              <a:tr h="3255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Переживание социального стресса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23(35%)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30(45%)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13(20%)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9485465"/>
                  </a:ext>
                </a:extLst>
              </a:tr>
              <a:tr h="6056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Фрустрация потребности в достижении успеха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32(48%)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26(39%0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8(12%)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587248"/>
                  </a:ext>
                </a:extLst>
              </a:tr>
              <a:tr h="2959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Страх самовыражения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23(35%)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31(47%)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12(18%)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242544"/>
                  </a:ext>
                </a:extLst>
              </a:tr>
              <a:tr h="3255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Страх ситуации проверки знаний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3(5%)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54(82%)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9(13%)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069057"/>
                  </a:ext>
                </a:extLst>
              </a:tr>
              <a:tr h="6056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Страх не соответствовать ожиданиям окружающих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13(20%)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34(52%)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FF0000"/>
                          </a:solidFill>
                          <a:effectLst/>
                        </a:rPr>
                        <a:t>19(28%)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278406"/>
                  </a:ext>
                </a:extLst>
              </a:tr>
              <a:tr h="6056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Низкая физиологическая сопротивляемость стрессу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12(18%)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42(64%)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12(18%)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48750"/>
                  </a:ext>
                </a:extLst>
              </a:tr>
              <a:tr h="6056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Проблемы и страхи в отношениях с учителями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8(12%)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>
                          <a:effectLst/>
                        </a:rPr>
                        <a:t>41(48%)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</a:rPr>
                        <a:t>17(20%)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740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73487"/>
              </p:ext>
            </p:extLst>
          </p:nvPr>
        </p:nvGraphicFramePr>
        <p:xfrm>
          <a:off x="251519" y="5550209"/>
          <a:ext cx="8712969" cy="1239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3784">
                  <a:extLst>
                    <a:ext uri="{9D8B030D-6E8A-4147-A177-3AD203B41FA5}">
                      <a16:colId xmlns:a16="http://schemas.microsoft.com/office/drawing/2014/main" val="924388075"/>
                    </a:ext>
                  </a:extLst>
                </a:gridCol>
                <a:gridCol w="1465806">
                  <a:extLst>
                    <a:ext uri="{9D8B030D-6E8A-4147-A177-3AD203B41FA5}">
                      <a16:colId xmlns:a16="http://schemas.microsoft.com/office/drawing/2014/main" val="2109818629"/>
                    </a:ext>
                  </a:extLst>
                </a:gridCol>
                <a:gridCol w="1805964">
                  <a:extLst>
                    <a:ext uri="{9D8B030D-6E8A-4147-A177-3AD203B41FA5}">
                      <a16:colId xmlns:a16="http://schemas.microsoft.com/office/drawing/2014/main" val="3666687103"/>
                    </a:ext>
                  </a:extLst>
                </a:gridCol>
                <a:gridCol w="1487415">
                  <a:extLst>
                    <a:ext uri="{9D8B030D-6E8A-4147-A177-3AD203B41FA5}">
                      <a16:colId xmlns:a16="http://schemas.microsoft.com/office/drawing/2014/main" val="759213630"/>
                    </a:ext>
                  </a:extLst>
                </a:gridCol>
              </a:tblGrid>
              <a:tr h="495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Показатель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Норма (%)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Повышенный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уровень  (%)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Высокий уровень (%)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727411"/>
                  </a:ext>
                </a:extLst>
              </a:tr>
              <a:tr h="551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Шкала общей школьной тревожности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38 (57 %)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 (29 %)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 (14 %)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114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405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844" y="11896"/>
            <a:ext cx="9327688" cy="68342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4" y="846137"/>
            <a:ext cx="9013778" cy="5602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97097"/>
            <a:ext cx="1298081" cy="12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48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844" y="11896"/>
            <a:ext cx="9327688" cy="6834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85" y="11896"/>
            <a:ext cx="1301414" cy="994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3384376" cy="60135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Выводы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75992"/>
            <a:ext cx="8856984" cy="58653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Таким </a:t>
            </a:r>
            <a:r>
              <a:rPr lang="ru-RU" sz="2000" b="1" dirty="0"/>
              <a:t>образом, диагностика уровня школьной тревожности показывает, что дистанционный формат обучения снижает уровень тревожности учащихся по всем показателям, во всех возрастных группах. Тем не менее учащиеся отмечают и массу недостатков такого обучения, среди которых на первое место выходит плохое интернет – соединение, в результате которого снижается уровень усвоения материала и, как следствие, качество образования. При кратковременном переходе в дистанционный формат учащиеся практически не страдают от ограниченности социальных контактов. </a:t>
            </a: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    Наша </a:t>
            </a:r>
            <a:r>
              <a:rPr lang="ru-RU" sz="2000" b="1" dirty="0"/>
              <a:t>работа выявила и проблемы традиционной формы обучения – высокий уровень школьной тревожности, который проявляется в отношении со всеми участниками образовательного процесса. Причиной этому может стать недостаточная социализация обучающихся, которая в наше время – время соц. сетей и социальной дистанции приобретает острый характер. </a:t>
            </a:r>
          </a:p>
          <a:p>
            <a:pPr marL="0" indent="0" algn="just">
              <a:buNone/>
            </a:pPr>
            <a:r>
              <a:rPr lang="ru-RU" sz="2000" b="1" dirty="0" smtClean="0"/>
              <a:t>   Остро </a:t>
            </a:r>
            <a:r>
              <a:rPr lang="ru-RU" sz="2000" b="1" dirty="0"/>
              <a:t>встаёт вопрос о мотивации учащихся, правильной организации дистанционного обучения, освоении учителями современных технологий для проведения онлайн – уроков.  Дистанционный формат, при хорошем техническом и методическом обеспечении может стать хорошим ресурсом обучения и получения дополнительного образования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280407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9144000" cy="548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Исследование влияния дистанционного формата обучения на психологическое здоровье обучающихся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996952"/>
            <a:ext cx="4320480" cy="1584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Выполнила: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ученица 10 класса, ГБОУ СОШ «ОЦ» пос. Серноводск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Бугурусланова</a:t>
            </a:r>
            <a:r>
              <a:rPr lang="ru-RU" dirty="0" smtClean="0">
                <a:solidFill>
                  <a:srgbClr val="002060"/>
                </a:solidFill>
              </a:rPr>
              <a:t> Ксения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1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Цель</a:t>
            </a:r>
          </a:p>
          <a:p>
            <a:pPr marL="0" indent="0">
              <a:buNone/>
            </a:pPr>
            <a:r>
              <a:rPr lang="ru-RU" dirty="0"/>
              <a:t>  Выявить трудности, которые испытывают учащиеся при дистанционном обучении, и определить, как эти проблемы влияют на эмоциональное состояние учащихся разных возрастных категорий.</a:t>
            </a:r>
          </a:p>
          <a:p>
            <a:pPr marL="0" indent="0" algn="ctr">
              <a:buNone/>
            </a:pPr>
            <a:r>
              <a:rPr lang="ru-RU" b="1" dirty="0"/>
              <a:t>Задачи</a:t>
            </a:r>
          </a:p>
          <a:p>
            <a:pPr marL="0" indent="0">
              <a:buNone/>
            </a:pPr>
            <a:r>
              <a:rPr lang="ru-RU" dirty="0"/>
              <a:t>1. Изучить теоретические источники по теме исследования.</a:t>
            </a:r>
          </a:p>
          <a:p>
            <a:pPr marL="0" indent="0">
              <a:buNone/>
            </a:pPr>
            <a:r>
              <a:rPr lang="ru-RU" dirty="0"/>
              <a:t>2. Составить анкету по выявлению трудностей при дистанционном обучении.</a:t>
            </a:r>
          </a:p>
          <a:p>
            <a:pPr marL="0" indent="0">
              <a:buNone/>
            </a:pPr>
            <a:r>
              <a:rPr lang="ru-RU" dirty="0"/>
              <a:t>3. Провести анкетирование и тестирование среди учащихся   5–11 классов.</a:t>
            </a:r>
          </a:p>
          <a:p>
            <a:pPr marL="0" indent="0">
              <a:buNone/>
            </a:pPr>
            <a:r>
              <a:rPr lang="ru-RU" dirty="0"/>
              <a:t>4. Проанализировать материалы по теме исследования.</a:t>
            </a:r>
          </a:p>
          <a:p>
            <a:pPr marL="0" indent="0">
              <a:buNone/>
            </a:pPr>
            <a:r>
              <a:rPr lang="ru-RU" dirty="0"/>
              <a:t>5. Сделать выводы.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5229200"/>
            <a:ext cx="2016224" cy="11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8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6697"/>
            <a:ext cx="9320472" cy="469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620688"/>
            <a:ext cx="6281769" cy="66778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Школьный онтогенез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младший школьный возраст — 7-10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лет младший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подростковый — 11–13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старший подростковый — 14–15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юношеский возраст — 16–18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лет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8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6" y="14944"/>
            <a:ext cx="9321592" cy="6828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Анкета «Удовлетворённость дистанционным обучением»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544" y="150212"/>
            <a:ext cx="944165" cy="1180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9252"/>
            <a:ext cx="6084168" cy="4641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015" y="4538169"/>
            <a:ext cx="5779509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6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332656"/>
            <a:ext cx="6281769" cy="15841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Рады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ли Вы, переходу в течение учебного года на дистанционную форму обучения?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4" y="2060848"/>
            <a:ext cx="85404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8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76672"/>
            <a:ext cx="6281769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Вызвала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ли у Вас трудности дистанционная форма обучения?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5" y="1667963"/>
            <a:ext cx="81915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70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76672"/>
            <a:ext cx="6281769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Если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вызвала, перечислите эти трудности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199"/>
            <a:ext cx="2016224" cy="112117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95" y="1484784"/>
            <a:ext cx="63303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54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30752"/>
            <a:ext cx="9320473" cy="682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31" y="476672"/>
            <a:ext cx="6631465" cy="14401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дистанционное обучение отразилось на вашем физическом состоянии? Испытывали ли вы проблемы со сном, головную боль, усталость, ухудшение зрения?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7104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53" y="260648"/>
            <a:ext cx="1146095" cy="14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43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1201</Words>
  <Application>Microsoft Office PowerPoint</Application>
  <PresentationFormat>Экран (4:3)</PresentationFormat>
  <Paragraphs>296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Исследование влияния дистанционного формата обучения на психологическое здоровье обучающихся</vt:lpstr>
      <vt:lpstr>Дистанционное обучение</vt:lpstr>
      <vt:lpstr>Презентация PowerPoint</vt:lpstr>
      <vt:lpstr>Школьный онтогенез</vt:lpstr>
      <vt:lpstr>Анкета «Удовлетворённость дистанционным обучением»</vt:lpstr>
      <vt:lpstr>Рады ли Вы, переходу в течение учебного года на дистанционную форму обучения?</vt:lpstr>
      <vt:lpstr>Вызвала ли у Вас трудности дистанционная форма обучения?</vt:lpstr>
      <vt:lpstr>Если вызвала, перечислите эти трудности</vt:lpstr>
      <vt:lpstr>Как дистанционное обучение отразилось на вашем физическом состоянии? Испытывали ли вы проблемы со сном, головную боль, усталость, ухудшение зрения?</vt:lpstr>
      <vt:lpstr>Как дистанционное обучение отразилось на вашем обучении, усвоении материала, уровне знаний – ниже, выше, на прежнем уровне?</vt:lpstr>
      <vt:lpstr>Как Вы можете охарактеризовать своё эмоциональное состояние во время дистанционного обучения? </vt:lpstr>
      <vt:lpstr>Какие плюсы вы отметили в период дистанционного обучения?</vt:lpstr>
      <vt:lpstr>Какие минусы вы отметили в период дистанционного обучения?</vt:lpstr>
      <vt:lpstr>На дистанционном обучении у вас стало больше или меньше свободного времени?</vt:lpstr>
      <vt:lpstr>Ваша мотивация к учёбе изменилась? В какую сторону?</vt:lpstr>
      <vt:lpstr>12. Чувствовали ли вы нехватку общения со сверстниками, с педагогами?</vt:lpstr>
      <vt:lpstr>Помогали вам родители в процессе дистанционного обучения?</vt:lpstr>
      <vt:lpstr>Тест Филлипса.  Уровень школьной тревожности.</vt:lpstr>
      <vt:lpstr>Результаты теста для учащихся 5-6 классов (75 человек):  октябрь 2021 год, традиционная форма обучения </vt:lpstr>
      <vt:lpstr> Результаты теста для учащихся 5-6 классов (75 человек):  ноябрь – декабрь  2021 год, дистанционная форма обучения </vt:lpstr>
      <vt:lpstr>Результаты теста для учащихся 7-8 классов (86 человек):  октябрь 2021 год, традиционная форма обучения </vt:lpstr>
      <vt:lpstr>Результаты теста для учащихся 7-8 классов (86 человек):  ноябрь – декабрь  2021 год, дистанционная форма обучения </vt:lpstr>
      <vt:lpstr>Результаты теста для учащихся 9-11 классов (66 человек):  октябрь 2021 год, традиционная форма обучения</vt:lpstr>
      <vt:lpstr>Результаты теста для учащихся 9-11 классов (66 человек): ноябрь – декабрь  2021 год, дистанционная форма обучения </vt:lpstr>
      <vt:lpstr>Презентация PowerPoint</vt:lpstr>
      <vt:lpstr>Выводы</vt:lpstr>
      <vt:lpstr>Исследование влияния дистанционного формата обучения на психологическое здоровье обучающихся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 микробиологического состава пыли школьных помещений </dc:title>
  <dc:creator>Людмила</dc:creator>
  <cp:lastModifiedBy>Lyudmila</cp:lastModifiedBy>
  <cp:revision>143</cp:revision>
  <dcterms:created xsi:type="dcterms:W3CDTF">2021-12-08T07:58:06Z</dcterms:created>
  <dcterms:modified xsi:type="dcterms:W3CDTF">2022-03-01T15:25:41Z</dcterms:modified>
</cp:coreProperties>
</file>