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" y="0"/>
            <a:ext cx="91476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7355160" cy="4104456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C00000"/>
                </a:solidFill>
                <a:ea typeface="Calibri"/>
                <a:cs typeface="Times New Roman"/>
              </a:rPr>
              <a:t>Экологическое воспитание детей с ограниченными возможностями здоровья через внеклассную работу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4581129"/>
            <a:ext cx="5915000" cy="7200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ГБОУ СОШ «ОЦ» пос. Серноводск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Реутова Людмила Геннадьевна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8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268760"/>
            <a:ext cx="4690864" cy="485740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</a:rPr>
              <a:t>Детей надо учить тому, что пригодиться им, когда они </a:t>
            </a:r>
            <a:r>
              <a:rPr lang="ru-RU" sz="4000" b="1" dirty="0" smtClean="0">
                <a:solidFill>
                  <a:srgbClr val="002060"/>
                </a:solidFill>
              </a:rPr>
              <a:t>вырастут</a:t>
            </a:r>
          </a:p>
          <a:p>
            <a:pPr marL="0" indent="0" algn="ctr">
              <a:buNone/>
            </a:pPr>
            <a:r>
              <a:rPr lang="ru-RU" sz="2400" dirty="0" smtClean="0"/>
              <a:t>Аристипп</a:t>
            </a:r>
          </a:p>
          <a:p>
            <a:pPr marL="0" indent="0" algn="ctr">
              <a:buNone/>
            </a:pPr>
            <a:r>
              <a:rPr lang="ru-RU" sz="2400" dirty="0" smtClean="0"/>
              <a:t>(древнегреческий философ)</a:t>
            </a:r>
            <a:endParaRPr lang="ru-RU" sz="24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321024" cy="500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658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«Юный эколог»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916832"/>
            <a:ext cx="4330824" cy="20882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Школьное лесничество   «</a:t>
            </a:r>
            <a:r>
              <a:rPr lang="ru-RU" sz="3600" b="1" dirty="0" err="1" smtClean="0">
                <a:solidFill>
                  <a:srgbClr val="C00000"/>
                </a:solidFill>
              </a:rPr>
              <a:t>ЭКОпатруль</a:t>
            </a:r>
            <a:r>
              <a:rPr lang="ru-RU" sz="3600" b="1" dirty="0" smtClean="0">
                <a:solidFill>
                  <a:srgbClr val="C00000"/>
                </a:solidFill>
              </a:rPr>
              <a:t>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Людмила\Desktop\Экология ОВЗ\Lenovo_A1000_IMG_20170118_145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3" y="1196752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55721"/>
            <a:ext cx="5284862" cy="28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02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2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200800" cy="113813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Формы работы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Людмила\Desktop\Экология ОВЗ\Lenovo_A1000_IMG_20171027_121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Людмила\Desktop\Экология ОВЗ\Lenovo_A1000_IMG_20170118_134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340768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Людмила\Desktop\Экология ОВЗ\Lenovo_A1000_IMG_20171030_104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12976"/>
            <a:ext cx="3014670" cy="226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Людмила\Desktop\Экология ОВЗ\Фото на конкурс\-yIAw8aKfT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3014671" cy="226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Людмила\Desktop\Экология ОВЗ\Фото на конкурс\установка скворечнико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37" y="4807566"/>
            <a:ext cx="2277126" cy="17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01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Практическая деятельность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Посадка растений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67" y="4082099"/>
            <a:ext cx="3117054" cy="233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2124842" cy="212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553695" cy="469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99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Посадка леса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1" name="Picture 3" descr="C:\Users\Людмила\Desktop\Экология ОВЗ\Акция Лес Победы, совместно с Сергиевским лесхоз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78" y="2924944"/>
            <a:ext cx="6246440" cy="35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7125"/>
            <a:ext cx="1944216" cy="244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67125"/>
            <a:ext cx="2409604" cy="205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0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Разведение комнатных растений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53" y="1124744"/>
            <a:ext cx="6048672" cy="345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567" y="4077072"/>
            <a:ext cx="2730703" cy="204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160240" cy="204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73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3" y="-199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Сбор лекарственных растений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 descr="https://vscolu.ru/wp-content/uploads/2013/06/leki-rast-444-768x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930824" cy="28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24" y="1376294"/>
            <a:ext cx="3720075" cy="279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68" y="4005064"/>
            <a:ext cx="3839656" cy="222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44" y="4206893"/>
            <a:ext cx="3588230" cy="201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23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Выращивание культурных растений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77" y="1340768"/>
            <a:ext cx="4576367" cy="25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6" y="3284984"/>
            <a:ext cx="45339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6" y="1196752"/>
            <a:ext cx="3436640" cy="193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404" y="4017778"/>
            <a:ext cx="3436640" cy="228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523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Экскурсии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1" u="sng" dirty="0"/>
              <a:t>Значение</a:t>
            </a:r>
            <a:r>
              <a:rPr lang="ru-RU" sz="2800" b="1" dirty="0"/>
              <a:t>: наглядное изучение объектов природы, наблюдение за явлениями природы, сбор природного материала для творческих работ.</a:t>
            </a:r>
          </a:p>
        </p:txBody>
      </p:sp>
      <p:pic>
        <p:nvPicPr>
          <p:cNvPr id="13314" name="Picture 2" descr="C:\Users\Людмила\Desktop\Доклад здоровьесберегающие технологии\2016-2017 учебный год\Фото на конкурс\Lenovo_A1000_IMG_20160930_155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97" y="1340768"/>
            <a:ext cx="1440160" cy="142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2723"/>
            <a:ext cx="1821774" cy="121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44" y="3035849"/>
            <a:ext cx="1728065" cy="110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884" y="3717032"/>
            <a:ext cx="1882727" cy="141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09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Творческие занятия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509120"/>
            <a:ext cx="8496944" cy="20162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i="1" u="sng" dirty="0"/>
              <a:t>Значение:</a:t>
            </a:r>
            <a:r>
              <a:rPr lang="ru-RU" sz="2800" b="1" dirty="0"/>
              <a:t> возможность проявить творческие способности,  создать изделия из природного материала, рисунок или фотографию, принять участие  в творческих конкурсах, почувствовать себя успешным.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71" y="1285379"/>
            <a:ext cx="3453136" cy="235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85378"/>
            <a:ext cx="2614657" cy="235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23048"/>
            <a:ext cx="2564068" cy="184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239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Бережное отношение к природе – основная задача современного человека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5" y="1484784"/>
            <a:ext cx="7619070" cy="508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377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Конкурсы для детей с ОВЗ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91264" cy="5688632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ru-RU" b="1" dirty="0" smtClean="0"/>
              <a:t>Школьный </a:t>
            </a:r>
            <a:r>
              <a:rPr lang="ru-RU" b="1" dirty="0"/>
              <a:t>конкурс поделок из природного материала: </a:t>
            </a:r>
            <a:endParaRPr lang="ru-RU" b="1" dirty="0" smtClean="0"/>
          </a:p>
          <a:p>
            <a:pPr marL="0" indent="0">
              <a:buNone/>
            </a:pPr>
            <a:r>
              <a:rPr lang="ru-RU" sz="3400" b="1" i="1" dirty="0" smtClean="0">
                <a:solidFill>
                  <a:srgbClr val="C00000"/>
                </a:solidFill>
              </a:rPr>
              <a:t>«</a:t>
            </a:r>
            <a:r>
              <a:rPr lang="ru-RU" sz="3400" b="1" i="1" dirty="0">
                <a:solidFill>
                  <a:srgbClr val="C00000"/>
                </a:solidFill>
              </a:rPr>
              <a:t>Дары осени»</a:t>
            </a:r>
          </a:p>
          <a:p>
            <a:pPr marL="0" indent="0">
              <a:buNone/>
            </a:pPr>
            <a:r>
              <a:rPr lang="ru-RU" b="1" dirty="0"/>
              <a:t>Дистанционный фотоконкурс для детей с ОВЗ : </a:t>
            </a:r>
            <a:endParaRPr lang="ru-RU" b="1" dirty="0" smtClean="0"/>
          </a:p>
          <a:p>
            <a:pPr marL="0" indent="0">
              <a:buNone/>
            </a:pPr>
            <a:r>
              <a:rPr lang="ru-RU" sz="3400" b="1" i="1" dirty="0" smtClean="0">
                <a:solidFill>
                  <a:srgbClr val="C00000"/>
                </a:solidFill>
              </a:rPr>
              <a:t>«</a:t>
            </a:r>
            <a:r>
              <a:rPr lang="ru-RU" sz="3400" b="1" i="1" dirty="0">
                <a:solidFill>
                  <a:srgbClr val="C00000"/>
                </a:solidFill>
              </a:rPr>
              <a:t>Мой край родной»</a:t>
            </a:r>
          </a:p>
          <a:p>
            <a:pPr marL="0" indent="0">
              <a:buNone/>
            </a:pPr>
            <a:r>
              <a:rPr lang="ru-RU" b="1" dirty="0" smtClean="0"/>
              <a:t>-   Всероссийский </a:t>
            </a:r>
            <a:r>
              <a:rPr lang="ru-RU" b="1" dirty="0"/>
              <a:t>творческий конкурс для детей с ОВЗ </a:t>
            </a:r>
            <a:endParaRPr lang="ru-RU" b="1" dirty="0" smtClean="0"/>
          </a:p>
          <a:p>
            <a:pPr marL="0" indent="0">
              <a:buNone/>
            </a:pPr>
            <a:r>
              <a:rPr lang="ru-RU" sz="3400" b="1" i="1" dirty="0" smtClean="0">
                <a:solidFill>
                  <a:srgbClr val="C00000"/>
                </a:solidFill>
              </a:rPr>
              <a:t>«</a:t>
            </a:r>
            <a:r>
              <a:rPr lang="ru-RU" sz="3400" b="1" i="1" dirty="0">
                <a:solidFill>
                  <a:srgbClr val="C00000"/>
                </a:solidFill>
              </a:rPr>
              <a:t>Мир на ладони»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-  </a:t>
            </a:r>
            <a:r>
              <a:rPr lang="ru-RU" b="1" dirty="0"/>
              <a:t>Всероссийский творческий конкурс для детей с ограниченными возможностями здоровья </a:t>
            </a:r>
            <a:r>
              <a:rPr lang="ru-RU" sz="3400" b="1" i="1" dirty="0">
                <a:solidFill>
                  <a:srgbClr val="C00000"/>
                </a:solidFill>
              </a:rPr>
              <a:t>«Лучики света»</a:t>
            </a:r>
          </a:p>
          <a:p>
            <a:pPr marL="0" indent="0">
              <a:buNone/>
            </a:pPr>
            <a:r>
              <a:rPr lang="ru-RU" b="1" dirty="0" smtClean="0"/>
              <a:t>-   Международный </a:t>
            </a:r>
            <a:r>
              <a:rPr lang="ru-RU" b="1" dirty="0"/>
              <a:t>творческий конкурс для детей с ограниченными возможностями здоровья </a:t>
            </a:r>
          </a:p>
          <a:p>
            <a:pPr marL="0" indent="0">
              <a:buNone/>
            </a:pPr>
            <a:r>
              <a:rPr lang="ru-RU" sz="3400" b="1" i="1" dirty="0" smtClean="0">
                <a:solidFill>
                  <a:srgbClr val="C00000"/>
                </a:solidFill>
              </a:rPr>
              <a:t>«</a:t>
            </a:r>
            <a:r>
              <a:rPr lang="ru-RU" sz="3400" b="1" i="1" dirty="0">
                <a:solidFill>
                  <a:srgbClr val="C00000"/>
                </a:solidFill>
              </a:rPr>
              <a:t>Как прекрасен мир»</a:t>
            </a:r>
          </a:p>
          <a:p>
            <a:pPr marL="0" indent="0">
              <a:buNone/>
            </a:pPr>
            <a:r>
              <a:rPr lang="ru-RU" b="1" dirty="0" smtClean="0"/>
              <a:t>-   Международный </a:t>
            </a:r>
            <a:r>
              <a:rPr lang="ru-RU" b="1" dirty="0"/>
              <a:t>фестиваль детского творчества для детей с ОВЗ </a:t>
            </a:r>
            <a:r>
              <a:rPr lang="ru-RU" sz="3400" b="1" i="1" dirty="0">
                <a:solidFill>
                  <a:srgbClr val="C00000"/>
                </a:solidFill>
              </a:rPr>
              <a:t>"Звезды нового века"</a:t>
            </a:r>
          </a:p>
          <a:p>
            <a:pPr marL="0" indent="0">
              <a:buNone/>
            </a:pPr>
            <a:r>
              <a:rPr lang="ru-RU" b="1" dirty="0"/>
              <a:t>- </a:t>
            </a:r>
            <a:r>
              <a:rPr lang="ru-RU" b="1" dirty="0" smtClean="0"/>
              <a:t>  Международный </a:t>
            </a:r>
            <a:r>
              <a:rPr lang="ru-RU" b="1" dirty="0"/>
              <a:t>конкурс по биологии для детей с ОВЗ </a:t>
            </a:r>
            <a:r>
              <a:rPr lang="ru-RU" sz="3400" b="1" i="1" dirty="0">
                <a:solidFill>
                  <a:srgbClr val="C00000"/>
                </a:solidFill>
              </a:rPr>
              <a:t>«Анатомия природы»</a:t>
            </a:r>
          </a:p>
          <a:p>
            <a:pPr marL="0" indent="0">
              <a:buNone/>
            </a:pPr>
            <a:r>
              <a:rPr lang="ru-RU" b="1" dirty="0"/>
              <a:t>- </a:t>
            </a:r>
            <a:r>
              <a:rPr lang="ru-RU" b="1" dirty="0" smtClean="0"/>
              <a:t>  Международный </a:t>
            </a:r>
            <a:r>
              <a:rPr lang="ru-RU" b="1" dirty="0"/>
              <a:t>конкурс по рисованию для детей с ОВЗ: </a:t>
            </a:r>
            <a:r>
              <a:rPr lang="ru-RU" sz="3400" b="1" i="1" dirty="0">
                <a:solidFill>
                  <a:srgbClr val="C00000"/>
                </a:solidFill>
              </a:rPr>
              <a:t>«Весенняя капель»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552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Людмила\Desktop\Экология ОВЗ\Аксёно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240360" cy="45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Людмила\Desktop\Экология ОВЗ\Слёт юных лесников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65" y="548680"/>
            <a:ext cx="3164843" cy="45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Людмила\Desktop\4689568_1509446482_59f853263286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00" y="4077072"/>
            <a:ext cx="3692481" cy="246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545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Игра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4978896" cy="51845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«Угадай, что в руке»</a:t>
            </a:r>
          </a:p>
          <a:p>
            <a:pPr marL="0" indent="0">
              <a:buNone/>
            </a:pPr>
            <a:r>
              <a:rPr lang="ru-RU" dirty="0"/>
              <a:t>Цель: Различать на ощупь овощи, фрукты и ягоды.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«Угадай, какая птица поёт?»</a:t>
            </a:r>
          </a:p>
          <a:p>
            <a:pPr marL="0" indent="0">
              <a:buNone/>
            </a:pPr>
            <a:r>
              <a:rPr lang="ru-RU" dirty="0"/>
              <a:t>Цель: Умение определять по звуковой записи голоса птиц.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«Замысловатые вопросы»</a:t>
            </a:r>
          </a:p>
          <a:p>
            <a:pPr marL="0" indent="0">
              <a:buNone/>
            </a:pPr>
            <a:r>
              <a:rPr lang="ru-RU" dirty="0"/>
              <a:t>Цель: Развивать сообразительность и находчивость.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«Перелёт птиц»</a:t>
            </a:r>
          </a:p>
          <a:p>
            <a:pPr marL="0" indent="0">
              <a:buNone/>
            </a:pPr>
            <a:r>
              <a:rPr lang="ru-RU" dirty="0"/>
              <a:t>Цель: Узнавать и называть зимующих и перелётных птиц.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«Кто где живёт?»</a:t>
            </a:r>
          </a:p>
          <a:p>
            <a:pPr marL="0" indent="0">
              <a:buNone/>
            </a:pPr>
            <a:r>
              <a:rPr lang="ru-RU" dirty="0"/>
              <a:t>Цель: Определять место среды обитания животного, правильно определять место «дома» объекта.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32274"/>
            <a:ext cx="3456384" cy="24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5"/>
            <a:ext cx="3359046" cy="251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385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291264" cy="1152128"/>
          </a:xfrm>
        </p:spPr>
        <p:txBody>
          <a:bodyPr>
            <a:normAutofit fontScale="90000"/>
          </a:bodyPr>
          <a:lstStyle/>
          <a:p>
            <a:r>
              <a:rPr lang="ru-RU" sz="2800" b="1" i="1" u="sng" dirty="0"/>
              <a:t>Значение: </a:t>
            </a:r>
            <a:r>
              <a:rPr lang="ru-RU" sz="2800" b="1" dirty="0"/>
              <a:t>Дети хорошо находят общий язык во время игры, чувствуют ответственность за себя и команду.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4258816" cy="46805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«Вопрос – ответ»</a:t>
            </a:r>
          </a:p>
          <a:p>
            <a:pPr marL="0" indent="0">
              <a:buNone/>
            </a:pPr>
            <a:r>
              <a:rPr lang="ru-RU" dirty="0"/>
              <a:t>Цель: Развивать умения отвечать на поставленные вопросы.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«Головоломки»</a:t>
            </a:r>
          </a:p>
          <a:p>
            <a:pPr marL="0" indent="0">
              <a:buNone/>
            </a:pPr>
            <a:r>
              <a:rPr lang="ru-RU" dirty="0"/>
              <a:t>Цель: Расширять знания детей о животном и растительном мире.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«Узнай по объявлениям»</a:t>
            </a:r>
          </a:p>
          <a:p>
            <a:pPr marL="0" indent="0">
              <a:buNone/>
            </a:pPr>
            <a:r>
              <a:rPr lang="ru-RU" dirty="0"/>
              <a:t>Цель: Продолжать знакомить с особенностями животных и птиц (внешний вид, поведение, среда обитания).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72" y="476672"/>
            <a:ext cx="393408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423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Проектная деятельность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«Моя маленькая чистая родина»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434" name="Picture 2" descr="C:\РЕЗЕРВ\ПРОЕКТЫ\моя маленькая чистая родина\Картинки на стенд\subbotnik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9702"/>
            <a:ext cx="5940152" cy="44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20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«Не рвите белые купавы»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u="sng" dirty="0"/>
              <a:t>Значение:</a:t>
            </a:r>
            <a:r>
              <a:rPr lang="ru-RU" sz="2800" b="1" dirty="0"/>
              <a:t> возможность проводить исследование, достигать результатов, делать выводы.</a:t>
            </a:r>
          </a:p>
        </p:txBody>
      </p:sp>
      <p:pic>
        <p:nvPicPr>
          <p:cNvPr id="19458" name="Picture 2" descr="C:\Users\Людмила\Desktop\Экология ОВЗ\Lenovo_A1000_IMG_20170815_111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508104" cy="413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683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Экологические акции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u="sng" dirty="0"/>
              <a:t>Значение: </a:t>
            </a:r>
            <a:r>
              <a:rPr lang="ru-RU" sz="2800" b="1" dirty="0"/>
              <a:t>социализация детей, возможность поучаствовать  в общественно-полезном труде.</a:t>
            </a:r>
          </a:p>
        </p:txBody>
      </p:sp>
      <p:pic>
        <p:nvPicPr>
          <p:cNvPr id="20482" name="Picture 2" descr="C:\Users\Людмила\Desktop\Экология ОВЗ\Дни защиты от экологической опасности\DSCN8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9901"/>
            <a:ext cx="3995935" cy="29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Людмила\Desktop\Экология ОВЗ\Дни защиты от экологической опасности\Серноводск Неделя добра 2014\родник Башкирский колодец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9207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054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Использование интернет с компьютерных ресурсов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«Берегите эти земли, эти воды»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6" y="1988839"/>
            <a:ext cx="5832525" cy="335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64323"/>
            <a:ext cx="5350023" cy="271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504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3200" b="1" dirty="0">
                <a:solidFill>
                  <a:srgbClr val="002060"/>
                </a:solidFill>
              </a:rPr>
              <a:t>«Мой </a:t>
            </a:r>
            <a:r>
              <a:rPr lang="ru-RU" sz="3200" b="1" dirty="0" err="1">
                <a:solidFill>
                  <a:srgbClr val="002060"/>
                </a:solidFill>
              </a:rPr>
              <a:t>ЭКОмир</a:t>
            </a:r>
            <a:r>
              <a:rPr lang="ru-RU" sz="3200" b="1" dirty="0">
                <a:solidFill>
                  <a:srgbClr val="002060"/>
                </a:solidFill>
              </a:rPr>
              <a:t> в </a:t>
            </a:r>
            <a:r>
              <a:rPr lang="ru-RU" sz="3200" b="1" dirty="0" err="1">
                <a:solidFill>
                  <a:srgbClr val="002060"/>
                </a:solidFill>
              </a:rPr>
              <a:t>майнкрафт</a:t>
            </a:r>
            <a:r>
              <a:rPr lang="ru-RU" sz="32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13176"/>
            <a:ext cx="8363272" cy="12961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1" u="sng" dirty="0"/>
              <a:t>Значение:</a:t>
            </a:r>
            <a:r>
              <a:rPr lang="ru-RU" sz="2800" b="1" i="1" dirty="0"/>
              <a:t> </a:t>
            </a:r>
            <a:r>
              <a:rPr lang="ru-RU" sz="2800" b="1" i="1" dirty="0" smtClean="0"/>
              <a:t> </a:t>
            </a:r>
            <a:r>
              <a:rPr lang="ru-RU" sz="2800" b="1" dirty="0" smtClean="0"/>
              <a:t>наша </a:t>
            </a:r>
            <a:r>
              <a:rPr lang="ru-RU" sz="2800" b="1" dirty="0"/>
              <a:t>жизнь неразрывно связана с компьютером, мы используем его для интеллектуального общения и творчества.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81" y="2708920"/>
            <a:ext cx="4439047" cy="232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1353"/>
            <a:ext cx="5315888" cy="308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380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5458618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/>
                <a:ea typeface="Calibri"/>
              </a:rPr>
              <a:t>«Инклюзивное образование обеспечивает социальный лифт для детей с ОВЗ и делает добрее здоровых детей»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76342"/>
            <a:ext cx="4258816" cy="107699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Любовь </a:t>
            </a:r>
            <a:r>
              <a:rPr lang="ru-RU" sz="3600" b="1" dirty="0" err="1" smtClean="0">
                <a:solidFill>
                  <a:srgbClr val="C00000"/>
                </a:solidFill>
              </a:rPr>
              <a:t>Олтаржевская</a:t>
            </a:r>
            <a:endParaRPr lang="ru-RU" sz="36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 smtClean="0"/>
              <a:t>(директор Центра психолого-медико-социального сопровождения «Взаимодействие»)</a:t>
            </a:r>
            <a:endParaRPr lang="ru-RU" b="1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88507" cy="511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534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Нужно учить детей ощущать себя частичкой природы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7" y="1484784"/>
            <a:ext cx="7871386" cy="491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773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Людмила\Desktop\Экология ОВЗ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3" y="0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94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57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Внеурочная деятельность даёт возможность детям с ОВЗ больше общаться и чувствовать себя успешными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6" y="230652"/>
            <a:ext cx="8528928" cy="639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531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Группы детей с ОВЗ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/>
              <a:t>- с расстройством поведения и общения;</a:t>
            </a:r>
          </a:p>
          <a:p>
            <a:pPr marL="0" indent="0">
              <a:buNone/>
            </a:pPr>
            <a:r>
              <a:rPr lang="ru-RU" b="1" i="1" dirty="0"/>
              <a:t>- с нарушениями слуха;</a:t>
            </a:r>
          </a:p>
          <a:p>
            <a:pPr marL="0" indent="0">
              <a:buNone/>
            </a:pPr>
            <a:r>
              <a:rPr lang="ru-RU" b="1" i="1" dirty="0"/>
              <a:t>- с нарушениями зрения;</a:t>
            </a:r>
          </a:p>
          <a:p>
            <a:pPr marL="0" indent="0">
              <a:buNone/>
            </a:pPr>
            <a:r>
              <a:rPr lang="ru-RU" b="1" i="1" dirty="0"/>
              <a:t>- с речевыми дисфункциями;</a:t>
            </a:r>
          </a:p>
          <a:p>
            <a:pPr marL="0" indent="0">
              <a:buNone/>
            </a:pPr>
            <a:r>
              <a:rPr lang="ru-RU" b="1" i="1" dirty="0"/>
              <a:t>- с изменениями опорно-двигательного аппарата;</a:t>
            </a:r>
          </a:p>
          <a:p>
            <a:pPr marL="0" indent="0">
              <a:buNone/>
            </a:pPr>
            <a:r>
              <a:rPr lang="ru-RU" b="1" i="1" dirty="0"/>
              <a:t>- с отсталостью умственного развития;</a:t>
            </a:r>
          </a:p>
          <a:p>
            <a:pPr marL="0" indent="0">
              <a:buNone/>
            </a:pPr>
            <a:r>
              <a:rPr lang="ru-RU" b="1" i="1" dirty="0"/>
              <a:t>- с задержкой психического развития;</a:t>
            </a:r>
          </a:p>
          <a:p>
            <a:pPr marL="0" indent="0">
              <a:buNone/>
            </a:pPr>
            <a:r>
              <a:rPr lang="ru-RU" b="1" i="1" dirty="0"/>
              <a:t>- комплексные нарушения.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40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165618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ЗПР и умственная отсталость – самые распространённые психические отклонения у учащихся.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4" y="2627062"/>
            <a:ext cx="4237126" cy="282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39" y="1988839"/>
            <a:ext cx="33337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39" y="4437112"/>
            <a:ext cx="3272328" cy="191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42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Цель работы: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492941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создание условий для развития элементарных представлений в области экологической грамотности и освоение практических навыков в общении с природой у учащихся с ОВЗ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35" y="3734513"/>
            <a:ext cx="3963608" cy="263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Людмила\Desktop\Экология ОВЗ\Дни защиты от экологической опасности\кон\IMG_20140527_113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722472"/>
            <a:ext cx="3560680" cy="267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98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Задачи: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- воспитывать доброе, милосердное отношение к природе родного края;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- учить видеть красоту природы, наблюдать явления живой и неживой природы;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- воспитывать бережное отношение к своему здоровью и здоровью окружающих;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- применять экологические знания в повседневной жизни;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- учится работать в группах, общаться и принимать совместные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17821287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651</Words>
  <Application>Microsoft Office PowerPoint</Application>
  <PresentationFormat>Экран (4:3)</PresentationFormat>
  <Paragraphs>86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Экологическое воспитание детей с ограниченными возможностями здоровья через внеклассную работу</vt:lpstr>
      <vt:lpstr>Бережное отношение к природе – основная задача современного человека</vt:lpstr>
      <vt:lpstr>Нужно учить детей ощущать себя частичкой природы</vt:lpstr>
      <vt:lpstr>Презентация PowerPoint</vt:lpstr>
      <vt:lpstr>Внеурочная деятельность даёт возможность детям с ОВЗ больше общаться и чувствовать себя успешными</vt:lpstr>
      <vt:lpstr>Группы детей с ОВЗ</vt:lpstr>
      <vt:lpstr>ЗПР и умственная отсталость – самые распространённые психические отклонения у учащихся.</vt:lpstr>
      <vt:lpstr>Цель работы:</vt:lpstr>
      <vt:lpstr>Задачи:</vt:lpstr>
      <vt:lpstr>Презентация PowerPoint</vt:lpstr>
      <vt:lpstr> «Юный эколог»</vt:lpstr>
      <vt:lpstr>Формы работы</vt:lpstr>
      <vt:lpstr>Практическая деятельность</vt:lpstr>
      <vt:lpstr>Посадка леса</vt:lpstr>
      <vt:lpstr>Разведение комнатных растений</vt:lpstr>
      <vt:lpstr>Сбор лекарственных растений</vt:lpstr>
      <vt:lpstr>Выращивание культурных растений</vt:lpstr>
      <vt:lpstr>Экскурсии</vt:lpstr>
      <vt:lpstr>Творческие занятия</vt:lpstr>
      <vt:lpstr>Конкурсы для детей с ОВЗ</vt:lpstr>
      <vt:lpstr>Презентация PowerPoint</vt:lpstr>
      <vt:lpstr>Игра</vt:lpstr>
      <vt:lpstr>Значение: Дети хорошо находят общий язык во время игры, чувствуют ответственность за себя и команду.</vt:lpstr>
      <vt:lpstr>Проектная деятельность</vt:lpstr>
      <vt:lpstr>«Не рвите белые купавы»</vt:lpstr>
      <vt:lpstr>Экологические акции</vt:lpstr>
      <vt:lpstr>Использование интернет с компьютерных ресурсов</vt:lpstr>
      <vt:lpstr> «Мой ЭКОмир в майнкрафт»</vt:lpstr>
      <vt:lpstr>«Инклюзивное образование обеспечивает социальный лифт для детей с ОВЗ и делает добрее здоровых детей»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Людмила</cp:lastModifiedBy>
  <cp:revision>39</cp:revision>
  <dcterms:created xsi:type="dcterms:W3CDTF">2017-10-30T13:43:03Z</dcterms:created>
  <dcterms:modified xsi:type="dcterms:W3CDTF">2017-10-31T15:16:50Z</dcterms:modified>
</cp:coreProperties>
</file>