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57" r:id="rId8"/>
    <p:sldId id="258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adi.sk/i/6hLYCBdJ1ulxj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adi.sk/i/U_PglFNKB6mM7Q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adi.sk/i/U8RJRHQkJSWqBQ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adi.sk/i/B1A-e8TVRQp4m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adi.sk/i/nlxRvMhdxBGr7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888" y="1"/>
            <a:ext cx="98831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9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963" y="0"/>
            <a:ext cx="95599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19256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«Лес и лесное хозяйство»</a:t>
            </a:r>
          </a:p>
          <a:p>
            <a:pPr marL="0" indent="0">
              <a:buNone/>
            </a:pPr>
            <a:r>
              <a:rPr lang="ru-RU" b="1" dirty="0" smtClean="0"/>
              <a:t>«Иммунология»</a:t>
            </a:r>
          </a:p>
          <a:p>
            <a:pPr marL="0" indent="0">
              <a:buNone/>
            </a:pPr>
            <a:r>
              <a:rPr lang="ru-RU" b="1" dirty="0" smtClean="0"/>
              <a:t>«Основы генетики человека»</a:t>
            </a:r>
          </a:p>
          <a:p>
            <a:pPr marL="0" indent="0">
              <a:buNone/>
            </a:pPr>
            <a:r>
              <a:rPr lang="ru-RU" b="1" dirty="0" smtClean="0"/>
              <a:t>«Законы экологии»</a:t>
            </a:r>
          </a:p>
          <a:p>
            <a:pPr marL="0" indent="0">
              <a:buNone/>
            </a:pPr>
            <a:r>
              <a:rPr lang="ru-RU" b="1" dirty="0" smtClean="0"/>
              <a:t>«Биотехнология»</a:t>
            </a:r>
          </a:p>
          <a:p>
            <a:pPr marL="0" indent="0">
              <a:buNone/>
            </a:pPr>
            <a:r>
              <a:rPr lang="ru-RU" b="1" dirty="0" smtClean="0"/>
              <a:t>«Информационная культура личности – нить Ариадны»</a:t>
            </a:r>
          </a:p>
          <a:p>
            <a:pPr marL="0" indent="0" algn="ctr">
              <a:buNone/>
            </a:pPr>
            <a:r>
              <a:rPr lang="ru-RU" sz="2400" b="1" i="1" dirty="0"/>
              <a:t>Программы элективных курсов. 10–11 классы. Сборник 2 (В. И. </a:t>
            </a:r>
            <a:r>
              <a:rPr lang="ru-RU" sz="2400" b="1" i="1" dirty="0" err="1" smtClean="0"/>
              <a:t>Сивоглазов</a:t>
            </a:r>
            <a:r>
              <a:rPr lang="ru-RU" sz="2400" b="1" i="1" dirty="0"/>
              <a:t>, И. Б. </a:t>
            </a:r>
            <a:r>
              <a:rPr lang="ru-RU" sz="2400" b="1" i="1" dirty="0" err="1"/>
              <a:t>Морзунова</a:t>
            </a:r>
            <a:r>
              <a:rPr lang="ru-RU" sz="2400" b="1" i="1" dirty="0"/>
              <a:t>)</a:t>
            </a:r>
          </a:p>
          <a:p>
            <a:pPr marL="0" indent="0" algn="ctr">
              <a:buNone/>
            </a:pPr>
            <a:r>
              <a:rPr lang="en-US" b="1" dirty="0">
                <a:hlinkClick r:id="rId3"/>
              </a:rPr>
              <a:t>https://</a:t>
            </a:r>
            <a:r>
              <a:rPr lang="en-US" b="1" dirty="0" smtClean="0">
                <a:hlinkClick r:id="rId3"/>
              </a:rPr>
              <a:t>yadi.sk/i/6hLYCBdJ1ulxjA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4664"/>
            <a:ext cx="2060252" cy="3289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150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963" y="0"/>
            <a:ext cx="95599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«Биология и профессии»</a:t>
            </a:r>
          </a:p>
          <a:p>
            <a:pPr marL="0" indent="0">
              <a:buNone/>
            </a:pPr>
            <a:r>
              <a:rPr lang="ru-RU" b="1" dirty="0" smtClean="0"/>
              <a:t>«Микробиология»</a:t>
            </a:r>
          </a:p>
          <a:p>
            <a:pPr marL="0" indent="0">
              <a:buNone/>
            </a:pPr>
            <a:r>
              <a:rPr lang="ru-RU" b="1" dirty="0" smtClean="0"/>
              <a:t>«Экология человека»</a:t>
            </a:r>
          </a:p>
          <a:p>
            <a:pPr marL="0" indent="0">
              <a:buNone/>
            </a:pPr>
            <a:r>
              <a:rPr lang="ru-RU" b="1" dirty="0" smtClean="0"/>
              <a:t>«Основы молекулярной биологии»</a:t>
            </a:r>
          </a:p>
          <a:p>
            <a:pPr marL="0" indent="0">
              <a:buNone/>
            </a:pPr>
            <a:r>
              <a:rPr lang="ru-RU" b="1" dirty="0" smtClean="0"/>
              <a:t>«Основы генетического анализа»</a:t>
            </a:r>
          </a:p>
          <a:p>
            <a:pPr marL="0" indent="0">
              <a:buNone/>
            </a:pPr>
            <a:r>
              <a:rPr lang="ru-RU" b="1" dirty="0" smtClean="0"/>
              <a:t>«Естествознание»</a:t>
            </a:r>
          </a:p>
          <a:p>
            <a:pPr marL="0" indent="0" algn="ctr">
              <a:buNone/>
            </a:pPr>
            <a:r>
              <a:rPr lang="ru-RU" sz="2800" b="1" i="1" dirty="0"/>
              <a:t>Программы элективных курсов. 10–11 классы. Сборник 3 (В. И. </a:t>
            </a:r>
            <a:r>
              <a:rPr lang="ru-RU" sz="2800" b="1" i="1" dirty="0" err="1" smtClean="0"/>
              <a:t>Сивоглазов</a:t>
            </a:r>
            <a:r>
              <a:rPr lang="ru-RU" sz="2800" b="1" i="1" dirty="0"/>
              <a:t>, И. Б. </a:t>
            </a:r>
            <a:r>
              <a:rPr lang="ru-RU" sz="2800" b="1" i="1" dirty="0" err="1"/>
              <a:t>Морзунова</a:t>
            </a:r>
            <a:r>
              <a:rPr lang="ru-RU" sz="2800" b="1" i="1" dirty="0"/>
              <a:t>)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yadi.sk/i/U_PglFNKB6mM7Q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92696"/>
            <a:ext cx="2054016" cy="331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334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963" y="0"/>
            <a:ext cx="95599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56494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500" b="1" dirty="0" smtClean="0"/>
              <a:t>«Светя другим, сгораю»</a:t>
            </a:r>
          </a:p>
          <a:p>
            <a:pPr marL="0" indent="0">
              <a:buNone/>
            </a:pPr>
            <a:r>
              <a:rPr lang="ru-RU" sz="3500" b="1" dirty="0" smtClean="0"/>
              <a:t>«Антропогенетика»</a:t>
            </a:r>
          </a:p>
          <a:p>
            <a:pPr marL="0" indent="0">
              <a:buNone/>
            </a:pPr>
            <a:r>
              <a:rPr lang="ru-RU" sz="3500" b="1" dirty="0" smtClean="0"/>
              <a:t>«Основы генетической инженерии»</a:t>
            </a:r>
          </a:p>
          <a:p>
            <a:pPr marL="0" indent="0">
              <a:buNone/>
            </a:pPr>
            <a:r>
              <a:rPr lang="ru-RU" sz="3500" b="1" dirty="0" smtClean="0"/>
              <a:t>«Основы биоэтики»</a:t>
            </a:r>
          </a:p>
          <a:p>
            <a:pPr marL="0" indent="0">
              <a:buNone/>
            </a:pPr>
            <a:r>
              <a:rPr lang="ru-RU" sz="3500" b="1" dirty="0" smtClean="0"/>
              <a:t>«Основы молекулярной генетики»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800" b="1" i="1" dirty="0">
                <a:solidFill>
                  <a:srgbClr val="000000"/>
                </a:solidFill>
                <a:latin typeface="Circe"/>
              </a:rPr>
              <a:t>Программы элективных курсов. 10–11 классы. Сборник 4 (В. И. </a:t>
            </a:r>
            <a:r>
              <a:rPr lang="ru-RU" sz="2800" b="1" i="1" dirty="0" err="1" smtClean="0">
                <a:solidFill>
                  <a:srgbClr val="000000"/>
                </a:solidFill>
                <a:latin typeface="Circe"/>
              </a:rPr>
              <a:t>Сивоглазов</a:t>
            </a:r>
            <a:r>
              <a:rPr lang="ru-RU" sz="2800" b="1" i="1" dirty="0">
                <a:solidFill>
                  <a:srgbClr val="000000"/>
                </a:solidFill>
                <a:latin typeface="Circe"/>
              </a:rPr>
              <a:t>, И. Б. </a:t>
            </a:r>
            <a:r>
              <a:rPr lang="ru-RU" sz="2800" b="1" i="1" dirty="0" err="1">
                <a:solidFill>
                  <a:srgbClr val="000000"/>
                </a:solidFill>
                <a:latin typeface="Circe"/>
              </a:rPr>
              <a:t>Морзунова</a:t>
            </a:r>
            <a:r>
              <a:rPr lang="ru-RU" sz="2800" b="1" i="1" dirty="0" smtClean="0">
                <a:solidFill>
                  <a:srgbClr val="000000"/>
                </a:solidFill>
                <a:latin typeface="Circe"/>
              </a:rPr>
              <a:t>)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yadi.sk/i/U8RJRHQkJSWqBQ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616" y="289219"/>
            <a:ext cx="2095383" cy="3355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291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963" y="0"/>
            <a:ext cx="95599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Что такое пропедевтика?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rgbClr val="002060"/>
                </a:solidFill>
                <a:ea typeface="Times New Roman"/>
                <a:cs typeface="Times New Roman"/>
              </a:rPr>
              <a:t>Слово «пропедевтика» имеет греческое происхождение и в переводе означает «предварительное обучение</a:t>
            </a:r>
            <a:r>
              <a:rPr lang="ru-RU" sz="24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».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Пропедевтика </a:t>
            </a:r>
            <a:r>
              <a:rPr lang="ru-RU" sz="2400" b="1" dirty="0">
                <a:solidFill>
                  <a:srgbClr val="002060"/>
                </a:solidFill>
              </a:rPr>
              <a:t>в образовании — это предварительный или вводный курс в ту или иную науку, что может означать общее знакомство с ней.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11" y="3571055"/>
            <a:ext cx="4415890" cy="2943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https://www.ladyandcity.ru/upload/iblock/efb/efb64fab62f5bf5c55c2915b93af97d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997" y="3571055"/>
            <a:ext cx="4409003" cy="2943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805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963" y="0"/>
            <a:ext cx="95599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Почему необходимы пропедевтические курсы?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4680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/>
              <a:t>   Зачастую у школьников складываются идеалистические представления о профессии: фармацевт – продаёт лекарства, эколог – проводит мониторинг. Понимание того, что любая профессия включает в себя знания из разных областей наук приходит позже и может привести к разочарованию…</a:t>
            </a:r>
            <a:endParaRPr lang="ru-RU" sz="24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66" y="3656655"/>
            <a:ext cx="3779259" cy="2834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492" y="3656655"/>
            <a:ext cx="5668888" cy="2834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685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963" y="0"/>
            <a:ext cx="95599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892480" cy="3442394"/>
          </a:xfrm>
        </p:spPr>
        <p:txBody>
          <a:bodyPr>
            <a:noAutofit/>
          </a:bodyPr>
          <a:lstStyle/>
          <a:p>
            <a:r>
              <a:rPr lang="ru-RU" sz="3600" b="1" u="sng" dirty="0">
                <a:solidFill>
                  <a:srgbClr val="C00000"/>
                </a:solidFill>
              </a:rPr>
              <a:t>Важно!</a:t>
            </a:r>
            <a:r>
              <a:rPr lang="ru-RU" sz="3600" b="1" dirty="0">
                <a:solidFill>
                  <a:srgbClr val="C00000"/>
                </a:solidFill>
              </a:rPr>
              <a:t/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Пропедевтический </a:t>
            </a:r>
            <a:r>
              <a:rPr lang="ru-RU" sz="3600" b="1" dirty="0">
                <a:solidFill>
                  <a:srgbClr val="C00000"/>
                </a:solidFill>
              </a:rPr>
              <a:t>курс может использоваться при изучении любой науки или искусства, будь то философия, медицина или хореография.</a:t>
            </a:r>
            <a:br>
              <a:rPr lang="ru-RU" sz="3600" b="1" dirty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413" y="3736978"/>
            <a:ext cx="3222255" cy="2416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http://images.myshared.ru/10/997334/slide_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6413"/>
            <a:ext cx="3263008" cy="244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91" y="4149080"/>
            <a:ext cx="2357618" cy="156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478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963" y="0"/>
            <a:ext cx="95599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Подход к отбору и способу подачи информации в пропедевтике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Нельзя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объять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необъятное!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Учебный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процесс правильнее осуществлять «вширь», а не «вглубь». 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М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ы должны стараться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охватить как можно больше понятий данной дисциплины в короткое время, чтобы создать системное представление о ней, ориентироваться в ее понятиях и терминах, улавливать связи между ее элементами, представлять общие принципы работы.</a:t>
            </a:r>
          </a:p>
          <a:p>
            <a:pPr marL="0" indent="0" algn="ctr">
              <a:buNone/>
            </a:pP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088" y="3958663"/>
            <a:ext cx="2636912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3958663"/>
            <a:ext cx="2967255" cy="265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835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963" y="0"/>
            <a:ext cx="95599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507288" cy="151216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Интересно!</a:t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4857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2060"/>
                </a:solidFill>
              </a:rPr>
              <a:t>Основной принцип пропедевтики можно выразить словами «от общего к частному» — универсальной формулой, которая работает при изучении любого предмета.</a:t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40968"/>
            <a:ext cx="7056784" cy="340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263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55877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19256" cy="151216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/>
                <a:ea typeface="Times New Roman"/>
              </a:rPr>
              <a:t>Пропедевтика — это всегда вводный курс, который охватывает дисциплину максимально широко, но дает лишь общее понятие о ней</a:t>
            </a:r>
            <a:br>
              <a:rPr lang="ru-RU" sz="2800" b="1" dirty="0">
                <a:solidFill>
                  <a:srgbClr val="C00000"/>
                </a:solidFill>
                <a:latin typeface="Arial"/>
                <a:ea typeface="Times New Roman"/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300" b="1" u="sng" dirty="0" smtClean="0">
                <a:solidFill>
                  <a:srgbClr val="002060"/>
                </a:solidFill>
                <a:ea typeface="Times New Roman"/>
                <a:cs typeface="Times New Roman"/>
              </a:rPr>
              <a:t>Плюсами </a:t>
            </a:r>
            <a:r>
              <a:rPr lang="ru-RU" sz="3300" b="1" u="sng" dirty="0">
                <a:solidFill>
                  <a:srgbClr val="002060"/>
                </a:solidFill>
                <a:ea typeface="Times New Roman"/>
                <a:cs typeface="Times New Roman"/>
              </a:rPr>
              <a:t>такого подхода являются:</a:t>
            </a:r>
            <a:endParaRPr lang="ru-RU" sz="3300" b="1" u="sng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lvl="0"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400" b="1" dirty="0">
                <a:solidFill>
                  <a:srgbClr val="002060"/>
                </a:solidFill>
                <a:ea typeface="Times New Roman"/>
                <a:cs typeface="Times New Roman"/>
              </a:rPr>
              <a:t>появление общего представления о дисциплине;</a:t>
            </a:r>
            <a:endParaRPr lang="ru-RU" sz="2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400" b="1" dirty="0">
                <a:solidFill>
                  <a:srgbClr val="002060"/>
                </a:solidFill>
                <a:ea typeface="Times New Roman"/>
                <a:cs typeface="Times New Roman"/>
              </a:rPr>
              <a:t>системность видения предмета;</a:t>
            </a:r>
            <a:endParaRPr lang="ru-RU" sz="2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lvl="0"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400" b="1" dirty="0">
                <a:solidFill>
                  <a:srgbClr val="002060"/>
                </a:solidFill>
                <a:ea typeface="Times New Roman"/>
                <a:cs typeface="Times New Roman"/>
              </a:rPr>
              <a:t>понимание логических связей внутри дисциплины.</a:t>
            </a:r>
            <a:endParaRPr lang="ru-RU" sz="2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Но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стоит ожидать от пропедевтического курса глубоких знаний и досконального понимания процессов. Пропедевтика лишь предваряет более глубокое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u="sng" dirty="0">
              <a:solidFill>
                <a:srgbClr val="00808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602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963" y="0"/>
            <a:ext cx="95599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Пропедевтические курсы по биологии и экологии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4973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NewtonCSanPin-Regular"/>
              </a:rPr>
              <a:t>«Латинский </a:t>
            </a:r>
            <a:r>
              <a:rPr lang="ru-RU" b="1" dirty="0">
                <a:latin typeface="NewtonCSanPin-Regular"/>
              </a:rPr>
              <a:t>язык для медицинских </a:t>
            </a:r>
            <a:r>
              <a:rPr lang="ru-RU" b="1" dirty="0" smtClean="0">
                <a:latin typeface="NewtonCSanPin-Regular"/>
              </a:rPr>
              <a:t>классов»</a:t>
            </a:r>
          </a:p>
          <a:p>
            <a:pPr marL="0" indent="0" algn="ctr">
              <a:buNone/>
            </a:pPr>
            <a:r>
              <a:rPr lang="ru-RU" b="1" dirty="0" smtClean="0">
                <a:latin typeface="NewtonCSanPin-Regular"/>
              </a:rPr>
              <a:t>«Медицинская статистика»</a:t>
            </a:r>
          </a:p>
          <a:p>
            <a:pPr marL="0" indent="0" algn="ctr">
              <a:buNone/>
            </a:pPr>
            <a:r>
              <a:rPr lang="ru-RU" b="1" dirty="0" smtClean="0">
                <a:latin typeface="NewtonCSanPin-Regular"/>
              </a:rPr>
              <a:t>«Основы фармакологии»</a:t>
            </a:r>
          </a:p>
          <a:p>
            <a:pPr marL="0" indent="0" algn="ctr">
              <a:buNone/>
            </a:pPr>
            <a:endParaRPr lang="ru-RU" dirty="0">
              <a:latin typeface="NewtonCSanPin-Regular"/>
            </a:endParaRPr>
          </a:p>
          <a:p>
            <a:pPr marL="0" indent="0">
              <a:buNone/>
            </a:pPr>
            <a:r>
              <a:rPr lang="ru-RU" sz="2200" b="1" i="1" dirty="0" smtClean="0"/>
              <a:t>  Сборник примерных </a:t>
            </a:r>
            <a:r>
              <a:rPr lang="ru-RU" sz="2200" b="1" i="1" dirty="0"/>
              <a:t>рабочих </a:t>
            </a:r>
            <a:r>
              <a:rPr lang="ru-RU" sz="2200" b="1" i="1" dirty="0" smtClean="0"/>
              <a:t>программ. Элективные </a:t>
            </a:r>
            <a:r>
              <a:rPr lang="ru-RU" sz="2200" b="1" i="1" dirty="0"/>
              <a:t>курсы для профильной </a:t>
            </a:r>
            <a:r>
              <a:rPr lang="ru-RU" sz="2200" b="1" i="1" dirty="0" smtClean="0"/>
              <a:t>школы. Учебное пособие для общеобразовательных организаций</a:t>
            </a:r>
            <a:r>
              <a:rPr lang="ru-RU" sz="2200" b="1" i="1" dirty="0"/>
              <a:t>. Антипова Надежда </a:t>
            </a:r>
            <a:r>
              <a:rPr lang="ru-RU" sz="2200" b="1" i="1" dirty="0" smtClean="0"/>
              <a:t>Викторовна, </a:t>
            </a:r>
            <a:r>
              <a:rPr lang="ru-RU" sz="2200" b="1" i="1" dirty="0" err="1" smtClean="0"/>
              <a:t>Половкова</a:t>
            </a:r>
            <a:r>
              <a:rPr lang="ru-RU" sz="2200" b="1" i="1" dirty="0" smtClean="0"/>
              <a:t> </a:t>
            </a:r>
            <a:r>
              <a:rPr lang="ru-RU" sz="2200" b="1" i="1" dirty="0"/>
              <a:t>Марина </a:t>
            </a:r>
            <a:r>
              <a:rPr lang="ru-RU" sz="2200" b="1" i="1" dirty="0" smtClean="0"/>
              <a:t>Вадимовна, Духанина </a:t>
            </a:r>
            <a:r>
              <a:rPr lang="ru-RU" sz="2200" b="1" i="1" dirty="0"/>
              <a:t>Инна </a:t>
            </a:r>
            <a:r>
              <a:rPr lang="ru-RU" sz="2200" b="1" i="1" dirty="0" smtClean="0"/>
              <a:t>Владимировна и </a:t>
            </a:r>
            <a:r>
              <a:rPr lang="ru-RU" sz="2200" b="1" i="1" dirty="0"/>
              <a:t>др.</a:t>
            </a:r>
            <a:endParaRPr lang="ru-RU" sz="2200" b="1" i="1" dirty="0" smtClean="0"/>
          </a:p>
          <a:p>
            <a:pPr marL="0" indent="0">
              <a:buNone/>
            </a:pPr>
            <a:endParaRPr lang="ru-RU" sz="2200" b="1" dirty="0"/>
          </a:p>
          <a:p>
            <a:pPr marL="0" indent="0" algn="ctr">
              <a:buNone/>
            </a:pPr>
            <a:r>
              <a:rPr lang="en-US" sz="2200" b="1" dirty="0">
                <a:hlinkClick r:id="rId3"/>
              </a:rPr>
              <a:t>https://</a:t>
            </a:r>
            <a:r>
              <a:rPr lang="en-US" sz="2200" b="1" dirty="0" smtClean="0">
                <a:hlinkClick r:id="rId3"/>
              </a:rPr>
              <a:t>yadi.sk/i/B1A-e8TVRQp4mg</a:t>
            </a:r>
            <a:r>
              <a:rPr lang="ru-RU" sz="2200" b="1" dirty="0" smtClean="0"/>
              <a:t>  </a:t>
            </a:r>
          </a:p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07123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963" y="0"/>
            <a:ext cx="95599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548680"/>
            <a:ext cx="8291264" cy="557748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/>
              <a:t>«Человек: психология и профессия»</a:t>
            </a:r>
          </a:p>
          <a:p>
            <a:pPr marL="0" indent="0">
              <a:buNone/>
            </a:pPr>
            <a:r>
              <a:rPr lang="ru-RU" b="1" dirty="0" smtClean="0"/>
              <a:t>«Растениевод – дизайнер»</a:t>
            </a:r>
          </a:p>
          <a:p>
            <a:pPr marL="0" indent="0">
              <a:buNone/>
            </a:pPr>
            <a:r>
              <a:rPr lang="ru-RU" b="1" dirty="0" smtClean="0"/>
              <a:t>«</a:t>
            </a:r>
            <a:r>
              <a:rPr lang="ru-RU" b="1" dirty="0" err="1" smtClean="0"/>
              <a:t>Фитодизайн</a:t>
            </a:r>
            <a:r>
              <a:rPr lang="ru-RU" b="1" dirty="0" smtClean="0"/>
              <a:t>»</a:t>
            </a:r>
          </a:p>
          <a:p>
            <a:pPr marL="0" indent="0">
              <a:buNone/>
            </a:pPr>
            <a:r>
              <a:rPr lang="ru-RU" b="1" dirty="0" smtClean="0"/>
              <a:t>«Зелёная архитектура»</a:t>
            </a:r>
          </a:p>
          <a:p>
            <a:pPr marL="0" indent="0">
              <a:buNone/>
            </a:pPr>
            <a:r>
              <a:rPr lang="ru-RU" b="1" dirty="0" smtClean="0"/>
              <a:t>«Юные зоологи»</a:t>
            </a:r>
          </a:p>
          <a:p>
            <a:pPr marL="0" indent="0">
              <a:buNone/>
            </a:pPr>
            <a:r>
              <a:rPr lang="ru-RU" b="1" dirty="0" smtClean="0"/>
              <a:t>«Магия красоты»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sz="2400" b="1" i="1" dirty="0"/>
              <a:t>Программы элективных курсов. </a:t>
            </a:r>
            <a:r>
              <a:rPr lang="ru-RU" sz="2400" b="1" i="1" dirty="0" err="1"/>
              <a:t>Предпрофильное</a:t>
            </a:r>
            <a:r>
              <a:rPr lang="ru-RU" sz="2400" b="1" i="1" dirty="0"/>
              <a:t> обучение. 6–9 классы. Сборник 1 (В. И. </a:t>
            </a:r>
            <a:r>
              <a:rPr lang="ru-RU" sz="2400" b="1" i="1" dirty="0" err="1" smtClean="0"/>
              <a:t>Сивоглазов</a:t>
            </a:r>
            <a:r>
              <a:rPr lang="ru-RU" sz="2400" b="1" i="1" dirty="0"/>
              <a:t>, И. Б. </a:t>
            </a:r>
            <a:r>
              <a:rPr lang="ru-RU" sz="2400" b="1" i="1" dirty="0" err="1"/>
              <a:t>Морзунова</a:t>
            </a:r>
            <a:r>
              <a:rPr lang="ru-RU" sz="2400" b="1" i="1" dirty="0" smtClean="0"/>
              <a:t>)</a:t>
            </a:r>
          </a:p>
          <a:p>
            <a:pPr marL="0" indent="0" algn="ctr">
              <a:buNone/>
            </a:pPr>
            <a:r>
              <a:rPr lang="en-US" sz="2400" b="1" i="1" dirty="0">
                <a:hlinkClick r:id="rId3"/>
              </a:rPr>
              <a:t>https://</a:t>
            </a:r>
            <a:r>
              <a:rPr lang="en-US" sz="2400" b="1" i="1" dirty="0" smtClean="0">
                <a:hlinkClick r:id="rId3"/>
              </a:rPr>
              <a:t>yadi.sk/i/nlxRvMhdxBGr7A</a:t>
            </a:r>
            <a:r>
              <a:rPr lang="ru-RU" sz="2400" b="1" i="1" dirty="0" smtClean="0"/>
              <a:t> </a:t>
            </a:r>
          </a:p>
          <a:p>
            <a:pPr marL="0" indent="0">
              <a:buNone/>
            </a:pPr>
            <a:endParaRPr lang="ru-RU" sz="2400" b="1" i="1" dirty="0" smtClean="0"/>
          </a:p>
          <a:p>
            <a:pPr marL="0" indent="0">
              <a:buNone/>
            </a:pPr>
            <a:endParaRPr lang="ru-RU" sz="2400" b="1" i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47" y="1196752"/>
            <a:ext cx="2087717" cy="3207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6184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503</Words>
  <Application>Microsoft Office PowerPoint</Application>
  <PresentationFormat>Экран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Что такое пропедевтика?</vt:lpstr>
      <vt:lpstr>Почему необходимы пропедевтические курсы?</vt:lpstr>
      <vt:lpstr>Важно! Пропедевтический курс может использоваться при изучении любой науки или искусства, будь то философия, медицина или хореография. </vt:lpstr>
      <vt:lpstr>Подход к отбору и способу подачи информации в пропедевтике</vt:lpstr>
      <vt:lpstr>Интересно!   </vt:lpstr>
      <vt:lpstr>Пропедевтика — это всегда вводный курс, который охватывает дисциплину максимально широко, но дает лишь общее понятие о ней </vt:lpstr>
      <vt:lpstr>Пропедевтические курсы по биологии и экологии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Admin</cp:lastModifiedBy>
  <cp:revision>26</cp:revision>
  <dcterms:created xsi:type="dcterms:W3CDTF">2020-10-24T11:46:32Z</dcterms:created>
  <dcterms:modified xsi:type="dcterms:W3CDTF">2020-10-25T13:59:59Z</dcterms:modified>
</cp:coreProperties>
</file>