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3" r:id="rId29"/>
    <p:sldId id="284" r:id="rId30"/>
    <p:sldId id="285" r:id="rId31"/>
    <p:sldId id="291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4" autoAdjust="0"/>
    <p:restoredTop sz="94660"/>
  </p:normalViewPr>
  <p:slideViewPr>
    <p:cSldViewPr>
      <p:cViewPr>
        <p:scale>
          <a:sx n="76" d="100"/>
          <a:sy n="76" d="100"/>
        </p:scale>
        <p:origin x="-114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470" y="0"/>
            <a:ext cx="966146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992888" cy="2691730"/>
          </a:xfrm>
        </p:spPr>
        <p:txBody>
          <a:bodyPr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Исследование воды из родников Сергиевского района  различными способами</a:t>
            </a:r>
            <a:endParaRPr lang="ru-RU" sz="4000" b="1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05064"/>
            <a:ext cx="8568952" cy="173028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Выполнила: 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у</a:t>
            </a:r>
            <a:r>
              <a:rPr lang="ru-RU" sz="2800" b="1" i="1" dirty="0" smtClean="0">
                <a:solidFill>
                  <a:srgbClr val="002060"/>
                </a:solidFill>
              </a:rPr>
              <a:t>ченица  11 класса    Кандраева Дарья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4868437"/>
            <a:ext cx="2702274" cy="19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1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Прозрачность воды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33" y="1412776"/>
            <a:ext cx="372641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744416" cy="499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5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Цветность воды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6" y="1484784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51437"/>
            <a:ext cx="42481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2764"/>
            <a:ext cx="38884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682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Наличие взвесей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6" y="1340768"/>
            <a:ext cx="4032448" cy="537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09" y="2114542"/>
            <a:ext cx="30003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" y="27484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Жёсткость воды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58" y="1981228"/>
            <a:ext cx="3073753" cy="410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4600575" cy="265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9" y="4221088"/>
            <a:ext cx="46672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железа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92" y="1440337"/>
            <a:ext cx="339826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8" y="1443535"/>
            <a:ext cx="4582111" cy="243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1049"/>
            <a:ext cx="3240360" cy="206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69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Хлориды в воде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7" y="2006011"/>
            <a:ext cx="3744416" cy="280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33" y="2017730"/>
            <a:ext cx="4772175" cy="280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Нитриты в воде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0919" y="697393"/>
            <a:ext cx="3428199" cy="45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376264" cy="3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46" y="4839992"/>
            <a:ext cx="4729708" cy="20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рН воды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4" y="1531224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49" y="2043177"/>
            <a:ext cx="470683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Электропроводность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388525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39121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</a:t>
            </a:r>
            <a:r>
              <a:rPr lang="ru-RU" b="1" dirty="0" smtClean="0"/>
              <a:t>4 этапа</a:t>
            </a:r>
          </a:p>
          <a:p>
            <a:pPr marL="0" indent="0">
              <a:buNone/>
            </a:pPr>
            <a:r>
              <a:rPr lang="ru-RU" b="1" dirty="0"/>
              <a:t>1)	январь 2021 </a:t>
            </a:r>
            <a:r>
              <a:rPr lang="ru-RU" b="1" dirty="0" smtClean="0"/>
              <a:t>года 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2)	апрель 2021 </a:t>
            </a:r>
            <a:r>
              <a:rPr lang="ru-RU" b="1" dirty="0" smtClean="0"/>
              <a:t>года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3)	июль 2021 </a:t>
            </a:r>
            <a:r>
              <a:rPr lang="ru-RU" b="1" dirty="0" smtClean="0"/>
              <a:t>года 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4)	октябрь 2021 </a:t>
            </a:r>
            <a:r>
              <a:rPr lang="ru-RU" b="1" dirty="0" smtClean="0"/>
              <a:t>года 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129586" cy="260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Родники Сергиевского района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69" y="1700217"/>
            <a:ext cx="3380190" cy="4506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390" y="1700217"/>
            <a:ext cx="5061941" cy="37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Образец 1:  Родник «Башкирский колодец»</a:t>
            </a:r>
          </a:p>
          <a:p>
            <a:pPr marL="0" indent="0">
              <a:buNone/>
            </a:pPr>
            <a:r>
              <a:rPr lang="ru-RU" sz="2400" b="1" i="1" dirty="0"/>
              <a:t>Образец 2:  Родник села </a:t>
            </a:r>
            <a:r>
              <a:rPr lang="ru-RU" sz="2400" b="1" i="1" dirty="0" err="1"/>
              <a:t>Кармало</a:t>
            </a:r>
            <a:r>
              <a:rPr lang="ru-RU" sz="2400" b="1" i="1" dirty="0"/>
              <a:t> – </a:t>
            </a:r>
            <a:r>
              <a:rPr lang="ru-RU" sz="2400" b="1" i="1" dirty="0" err="1"/>
              <a:t>Аделяково</a:t>
            </a:r>
            <a:endParaRPr lang="ru-RU" sz="2400" b="1" i="1" dirty="0"/>
          </a:p>
          <a:p>
            <a:pPr marL="0" indent="0">
              <a:buNone/>
            </a:pPr>
            <a:r>
              <a:rPr lang="ru-RU" sz="2400" b="1" i="1" dirty="0"/>
              <a:t>Образец 3:  Родник «Татарский»</a:t>
            </a:r>
          </a:p>
          <a:p>
            <a:pPr marL="0" indent="0">
              <a:buNone/>
            </a:pPr>
            <a:r>
              <a:rPr lang="ru-RU" sz="2400" b="1" i="1" dirty="0"/>
              <a:t>Образец 4:  Родник «Липовый»</a:t>
            </a:r>
          </a:p>
          <a:p>
            <a:pPr marL="0" indent="0">
              <a:buNone/>
            </a:pPr>
            <a:r>
              <a:rPr lang="ru-RU" sz="2400" b="1" i="1" dirty="0"/>
              <a:t>Образец 5:  Родник «Семь ключей»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73" y="4941168"/>
            <a:ext cx="2160240" cy="172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21" y="3772844"/>
            <a:ext cx="2304256" cy="177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61" y="628456"/>
            <a:ext cx="2076103" cy="259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6931"/>
            <a:ext cx="1944216" cy="26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13" y="3447332"/>
            <a:ext cx="2376264" cy="195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Январь  2021 год</a:t>
            </a:r>
            <a:endParaRPr lang="ru-RU" sz="4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148234"/>
              </p:ext>
            </p:extLst>
          </p:nvPr>
        </p:nvGraphicFramePr>
        <p:xfrm>
          <a:off x="287524" y="836712"/>
          <a:ext cx="8568952" cy="6068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0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28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105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«Башкирский колодец»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села </a:t>
                      </a:r>
                      <a:r>
                        <a:rPr lang="ru-RU" sz="1400" b="1" dirty="0" err="1">
                          <a:effectLst/>
                        </a:rPr>
                        <a:t>Кармало</a:t>
                      </a:r>
                      <a:r>
                        <a:rPr lang="ru-RU" sz="1400" b="1" dirty="0">
                          <a:effectLst/>
                        </a:rPr>
                        <a:t> – </a:t>
                      </a:r>
                      <a:r>
                        <a:rPr lang="ru-RU" sz="1400" b="1" dirty="0" err="1">
                          <a:effectLst/>
                        </a:rPr>
                        <a:t>Аделяково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«Татарский»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«Липовый»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«Семь ключей»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Водопроводная вода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Дистиллированная вода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56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Запах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0 - I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0 - I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I – II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70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Прозрачность(см</a:t>
                      </a:r>
                      <a:r>
                        <a:rPr lang="ru-RU" sz="1400" b="1" dirty="0">
                          <a:effectLst/>
                        </a:rPr>
                        <a:t>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24,5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3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Цветность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слегка желтоватая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887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 взвесей (цвет)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 и частички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раст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происхожд</a:t>
                      </a:r>
                      <a:r>
                        <a:rPr lang="ru-RU" sz="1400" b="1" dirty="0" smtClean="0">
                          <a:effectLst/>
                        </a:rPr>
                        <a:t>ения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рыжеватый цвет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71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Жёсткость (показатель)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жёсткая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средней жёсткости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средней жёсткости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мягкая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3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железа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0,05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0.05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менее 0.05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3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Содержание </a:t>
                      </a:r>
                      <a:r>
                        <a:rPr lang="ru-RU" sz="1400" b="1" dirty="0" smtClean="0">
                          <a:effectLst/>
                        </a:rPr>
                        <a:t>хлоридов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отсутствуют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наличие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3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нитритов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456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6,6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6,7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6,8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6,4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Электропроводность (мкСм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см) 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654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450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450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578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440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534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59" marR="40959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Апрель 2021 год</a:t>
            </a:r>
            <a:endParaRPr lang="ru-RU" sz="4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90336"/>
              </p:ext>
            </p:extLst>
          </p:nvPr>
        </p:nvGraphicFramePr>
        <p:xfrm>
          <a:off x="215516" y="877359"/>
          <a:ext cx="8712967" cy="5779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4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9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6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14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90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61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007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06476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Показатель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«Башкирский колодец»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села </a:t>
                      </a:r>
                      <a:r>
                        <a:rPr lang="ru-RU" sz="1400" b="1" dirty="0" err="1">
                          <a:effectLst/>
                        </a:rPr>
                        <a:t>Кармало</a:t>
                      </a:r>
                      <a:r>
                        <a:rPr lang="ru-RU" sz="1400" b="1" dirty="0">
                          <a:effectLst/>
                        </a:rPr>
                        <a:t> – </a:t>
                      </a:r>
                      <a:r>
                        <a:rPr lang="ru-RU" sz="1400" b="1" dirty="0" err="1">
                          <a:effectLst/>
                        </a:rPr>
                        <a:t>Аделяково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«Татарский»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«Липовый»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«Семь ключей»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Водопроводная вода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Дистиллированная вода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4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Запах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I – II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0 - I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I – II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4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Прозрачность (см)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24,5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40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Цветность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слегка желтоватая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желтоватая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53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 взвесей (цвет)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песок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197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Жёсткость (показатель)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очень жёсткая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жёсткая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средней жёсткости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мягкая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953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железа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0,25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0,05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0,25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0.05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0,25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986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Содержание </a:t>
                      </a:r>
                      <a:r>
                        <a:rPr lang="ru-RU" sz="1400" b="1" dirty="0" smtClean="0">
                          <a:effectLst/>
                        </a:rPr>
                        <a:t>хлоридов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711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нитритов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14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6,6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6,3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6,3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197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Электропроводность (мкСм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см) 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671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468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451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590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443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580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2-3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Июль 2021 год</a:t>
            </a:r>
            <a:endParaRPr lang="ru-RU" sz="4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859160"/>
              </p:ext>
            </p:extLst>
          </p:nvPr>
        </p:nvGraphicFramePr>
        <p:xfrm>
          <a:off x="251519" y="764703"/>
          <a:ext cx="8640963" cy="6134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0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0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43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08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076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1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4391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«Башкирский колодец»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села </a:t>
                      </a:r>
                      <a:r>
                        <a:rPr lang="ru-RU" sz="1400" b="1" dirty="0" err="1">
                          <a:effectLst/>
                        </a:rPr>
                        <a:t>Кармало</a:t>
                      </a:r>
                      <a:r>
                        <a:rPr lang="ru-RU" sz="1400" b="1" dirty="0">
                          <a:effectLst/>
                        </a:rPr>
                        <a:t> – </a:t>
                      </a:r>
                      <a:r>
                        <a:rPr lang="ru-RU" sz="1400" b="1" dirty="0" err="1">
                          <a:effectLst/>
                        </a:rPr>
                        <a:t>Аделяково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«Татарский»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«Липовый»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«Семь ключей»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Водопроводная вода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Дистиллированная вода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42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Запах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0 - I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 – II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42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Прозрачность (см)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27,5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42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Цветность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слегка желтоватая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слегка зеленоватая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слегка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желтоватая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341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Наличие взвесей (цвет)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частицы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раст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песок, частицы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раст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частицы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раст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рыжеватый цвет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Жёсткость (показатель)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жёсткая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мягкая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железа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0,25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0,05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0,05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0.05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0,25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Содержание </a:t>
                      </a:r>
                      <a:r>
                        <a:rPr lang="ru-RU" sz="1400" b="1" dirty="0" smtClean="0">
                          <a:effectLst/>
                        </a:rPr>
                        <a:t>хлоридов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отсутствуют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нитритов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542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Электропроводность (мкСм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см) 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661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458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451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610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438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581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2-3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057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Октябрь 2021 год</a:t>
            </a:r>
            <a:endParaRPr lang="ru-RU" sz="4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901900"/>
              </p:ext>
            </p:extLst>
          </p:nvPr>
        </p:nvGraphicFramePr>
        <p:xfrm>
          <a:off x="251519" y="831696"/>
          <a:ext cx="8568952" cy="5955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497">
                  <a:extLst>
                    <a:ext uri="{9D8B030D-6E8A-4147-A177-3AD203B41FA5}">
                      <a16:colId xmlns:a16="http://schemas.microsoft.com/office/drawing/2014/main" xmlns="" val="3352456413"/>
                    </a:ext>
                  </a:extLst>
                </a:gridCol>
                <a:gridCol w="1463037">
                  <a:extLst>
                    <a:ext uri="{9D8B030D-6E8A-4147-A177-3AD203B41FA5}">
                      <a16:colId xmlns:a16="http://schemas.microsoft.com/office/drawing/2014/main" xmlns="" val="2968988045"/>
                    </a:ext>
                  </a:extLst>
                </a:gridCol>
                <a:gridCol w="959126">
                  <a:extLst>
                    <a:ext uri="{9D8B030D-6E8A-4147-A177-3AD203B41FA5}">
                      <a16:colId xmlns:a16="http://schemas.microsoft.com/office/drawing/2014/main" xmlns="" val="1474979998"/>
                    </a:ext>
                  </a:extLst>
                </a:gridCol>
                <a:gridCol w="811568">
                  <a:extLst>
                    <a:ext uri="{9D8B030D-6E8A-4147-A177-3AD203B41FA5}">
                      <a16:colId xmlns:a16="http://schemas.microsoft.com/office/drawing/2014/main" xmlns="" val="1623249342"/>
                    </a:ext>
                  </a:extLst>
                </a:gridCol>
                <a:gridCol w="885347">
                  <a:extLst>
                    <a:ext uri="{9D8B030D-6E8A-4147-A177-3AD203B41FA5}">
                      <a16:colId xmlns:a16="http://schemas.microsoft.com/office/drawing/2014/main" xmlns="" val="2097743961"/>
                    </a:ext>
                  </a:extLst>
                </a:gridCol>
                <a:gridCol w="885347">
                  <a:extLst>
                    <a:ext uri="{9D8B030D-6E8A-4147-A177-3AD203B41FA5}">
                      <a16:colId xmlns:a16="http://schemas.microsoft.com/office/drawing/2014/main" xmlns="" val="2498877929"/>
                    </a:ext>
                  </a:extLst>
                </a:gridCol>
                <a:gridCol w="959126">
                  <a:extLst>
                    <a:ext uri="{9D8B030D-6E8A-4147-A177-3AD203B41FA5}">
                      <a16:colId xmlns:a16="http://schemas.microsoft.com/office/drawing/2014/main" xmlns="" val="523790743"/>
                    </a:ext>
                  </a:extLst>
                </a:gridCol>
                <a:gridCol w="1032904">
                  <a:extLst>
                    <a:ext uri="{9D8B030D-6E8A-4147-A177-3AD203B41FA5}">
                      <a16:colId xmlns:a16="http://schemas.microsoft.com/office/drawing/2014/main" xmlns="" val="760595309"/>
                    </a:ext>
                  </a:extLst>
                </a:gridCol>
              </a:tblGrid>
              <a:tr h="90906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«Башкирский колодец»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Родник 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Кармало</a:t>
                      </a:r>
                      <a:r>
                        <a:rPr lang="ru-RU" sz="1400" b="1" dirty="0">
                          <a:effectLst/>
                        </a:rPr>
                        <a:t> – </a:t>
                      </a:r>
                      <a:r>
                        <a:rPr lang="ru-RU" sz="1400" b="1" dirty="0" err="1">
                          <a:effectLst/>
                        </a:rPr>
                        <a:t>Аделяково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«Татарский»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«Липовый»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Родник «Семь ключей»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Водопроводная вода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Дистиллированная вода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2745040621"/>
                  </a:ext>
                </a:extLst>
              </a:tr>
              <a:tr h="23880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Запах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0 - I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0 - I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 – II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512564798"/>
                  </a:ext>
                </a:extLst>
              </a:tr>
              <a:tr h="2849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Прозрачность (см)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24,5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921873540"/>
                  </a:ext>
                </a:extLst>
              </a:tr>
              <a:tr h="72327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Цветность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слегка желтоватая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слегка желтоватая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119265495"/>
                  </a:ext>
                </a:extLst>
              </a:tr>
              <a:tr h="72327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Наличие взвесей (цвет)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песок и частички </a:t>
                      </a:r>
                      <a:r>
                        <a:rPr lang="ru-RU" sz="1400" b="1" dirty="0" err="1" smtClean="0">
                          <a:effectLst/>
                        </a:rPr>
                        <a:t>раст</a:t>
                      </a:r>
                      <a:r>
                        <a:rPr lang="ru-RU" sz="1400" b="1" dirty="0" smtClean="0">
                          <a:effectLst/>
                        </a:rPr>
                        <a:t>. </a:t>
                      </a:r>
                      <a:r>
                        <a:rPr lang="ru-RU" sz="1400" b="1" dirty="0">
                          <a:effectLst/>
                        </a:rPr>
                        <a:t>происхождения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песок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рыжеватый цвет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нет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3452306457"/>
                  </a:ext>
                </a:extLst>
              </a:tr>
              <a:tr h="83539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Жёсткость (показатель)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жёсткая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мягкая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2043550431"/>
                  </a:ext>
                </a:extLst>
              </a:tr>
              <a:tr h="4776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железа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0,25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0,05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0,25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0,1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менее 0.05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0,25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1668526884"/>
                  </a:ext>
                </a:extLst>
              </a:tr>
              <a:tr h="4776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Содержание </a:t>
                      </a:r>
                      <a:r>
                        <a:rPr lang="ru-RU" sz="1400" b="1" dirty="0" smtClean="0">
                          <a:effectLst/>
                        </a:rPr>
                        <a:t>хлоридов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наличие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отсутствуют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3145732757"/>
                  </a:ext>
                </a:extLst>
              </a:tr>
              <a:tr h="4776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Содержание нитритов (мг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3094337611"/>
                  </a:ext>
                </a:extLst>
              </a:tr>
              <a:tr h="23880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6,6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5,9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4219756898"/>
                  </a:ext>
                </a:extLst>
              </a:tr>
              <a:tr h="4776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Электропроводность (мкСм</a:t>
                      </a:r>
                      <a:r>
                        <a:rPr lang="en-US" sz="1400" b="1">
                          <a:effectLst/>
                        </a:rPr>
                        <a:t>/</a:t>
                      </a:r>
                      <a:r>
                        <a:rPr lang="ru-RU" sz="1400" b="1">
                          <a:effectLst/>
                        </a:rPr>
                        <a:t>см) 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678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471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462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618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448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586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2-3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/>
                </a:tc>
                <a:extLst>
                  <a:ext uri="{0D108BD9-81ED-4DB2-BD59-A6C34878D82A}">
                    <a16:rowId xmlns:a16="http://schemas.microsoft.com/office/drawing/2014/main" xmlns="" val="2307551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«Башкирский колодец»</a:t>
            </a:r>
            <a:endParaRPr lang="ru-RU" sz="4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72929"/>
              </p:ext>
            </p:extLst>
          </p:nvPr>
        </p:nvGraphicFramePr>
        <p:xfrm>
          <a:off x="323526" y="908724"/>
          <a:ext cx="8363273" cy="5993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727">
                  <a:extLst>
                    <a:ext uri="{9D8B030D-6E8A-4147-A177-3AD203B41FA5}">
                      <a16:colId xmlns:a16="http://schemas.microsoft.com/office/drawing/2014/main" xmlns="" val="3309392592"/>
                    </a:ext>
                  </a:extLst>
                </a:gridCol>
                <a:gridCol w="1650373">
                  <a:extLst>
                    <a:ext uri="{9D8B030D-6E8A-4147-A177-3AD203B41FA5}">
                      <a16:colId xmlns:a16="http://schemas.microsoft.com/office/drawing/2014/main" xmlns="" val="2758983485"/>
                    </a:ext>
                  </a:extLst>
                </a:gridCol>
                <a:gridCol w="1409260">
                  <a:extLst>
                    <a:ext uri="{9D8B030D-6E8A-4147-A177-3AD203B41FA5}">
                      <a16:colId xmlns:a16="http://schemas.microsoft.com/office/drawing/2014/main" xmlns="" val="2262743859"/>
                    </a:ext>
                  </a:extLst>
                </a:gridCol>
                <a:gridCol w="1532310">
                  <a:extLst>
                    <a:ext uri="{9D8B030D-6E8A-4147-A177-3AD203B41FA5}">
                      <a16:colId xmlns:a16="http://schemas.microsoft.com/office/drawing/2014/main" xmlns="" val="1976174791"/>
                    </a:ext>
                  </a:extLst>
                </a:gridCol>
                <a:gridCol w="1767603">
                  <a:extLst>
                    <a:ext uri="{9D8B030D-6E8A-4147-A177-3AD203B41FA5}">
                      <a16:colId xmlns:a16="http://schemas.microsoft.com/office/drawing/2014/main" xmlns="" val="410683814"/>
                    </a:ext>
                  </a:extLst>
                </a:gridCol>
              </a:tblGrid>
              <a:tr h="5494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январь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51136877"/>
                  </a:ext>
                </a:extLst>
              </a:tr>
              <a:tr h="26642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Запах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I – II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13084101"/>
                  </a:ext>
                </a:extLst>
              </a:tr>
              <a:tr h="26642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Прозрачность (см)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45039693"/>
                  </a:ext>
                </a:extLst>
              </a:tr>
              <a:tr h="549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слегка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мутная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слегка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мутная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слегка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мутная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5901180"/>
                  </a:ext>
                </a:extLst>
              </a:tr>
              <a:tr h="832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 взвесей (цвет)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 и частички растительного 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 и частички растительного 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4113147"/>
                  </a:ext>
                </a:extLst>
              </a:tr>
              <a:tr h="549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Жёсткость (показатель)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очень жёсткая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очень жёсткая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очень 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04693822"/>
                  </a:ext>
                </a:extLst>
              </a:tr>
              <a:tr h="549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1183471"/>
                  </a:ext>
                </a:extLst>
              </a:tr>
              <a:tr h="832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хлоридов (наличие, концентрация)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9334069"/>
                  </a:ext>
                </a:extLst>
              </a:tr>
              <a:tr h="549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9933051"/>
                  </a:ext>
                </a:extLst>
              </a:tr>
              <a:tr h="26642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4449290"/>
                  </a:ext>
                </a:extLst>
              </a:tr>
              <a:tr h="54942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654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671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661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678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7254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Родник села </a:t>
            </a:r>
            <a:r>
              <a:rPr lang="ru-RU" sz="4000" dirty="0"/>
              <a:t>К</a:t>
            </a:r>
            <a:r>
              <a:rPr lang="ru-RU" sz="4000" dirty="0" smtClean="0"/>
              <a:t>армало-Аделяково</a:t>
            </a:r>
            <a:endParaRPr lang="ru-RU" sz="4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01140"/>
              </p:ext>
            </p:extLst>
          </p:nvPr>
        </p:nvGraphicFramePr>
        <p:xfrm>
          <a:off x="323528" y="1124744"/>
          <a:ext cx="8496943" cy="5751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753">
                  <a:extLst>
                    <a:ext uri="{9D8B030D-6E8A-4147-A177-3AD203B41FA5}">
                      <a16:colId xmlns:a16="http://schemas.microsoft.com/office/drawing/2014/main" xmlns="" val="3807694199"/>
                    </a:ext>
                  </a:extLst>
                </a:gridCol>
                <a:gridCol w="1676751">
                  <a:extLst>
                    <a:ext uri="{9D8B030D-6E8A-4147-A177-3AD203B41FA5}">
                      <a16:colId xmlns:a16="http://schemas.microsoft.com/office/drawing/2014/main" xmlns="" val="3558842192"/>
                    </a:ext>
                  </a:extLst>
                </a:gridCol>
                <a:gridCol w="1431783">
                  <a:extLst>
                    <a:ext uri="{9D8B030D-6E8A-4147-A177-3AD203B41FA5}">
                      <a16:colId xmlns:a16="http://schemas.microsoft.com/office/drawing/2014/main" xmlns="" val="1861788588"/>
                    </a:ext>
                  </a:extLst>
                </a:gridCol>
                <a:gridCol w="1556801">
                  <a:extLst>
                    <a:ext uri="{9D8B030D-6E8A-4147-A177-3AD203B41FA5}">
                      <a16:colId xmlns:a16="http://schemas.microsoft.com/office/drawing/2014/main" xmlns="" val="1786420930"/>
                    </a:ext>
                  </a:extLst>
                </a:gridCol>
                <a:gridCol w="1795855">
                  <a:extLst>
                    <a:ext uri="{9D8B030D-6E8A-4147-A177-3AD203B41FA5}">
                      <a16:colId xmlns:a16="http://schemas.microsoft.com/office/drawing/2014/main" xmlns="" val="2342527185"/>
                    </a:ext>
                  </a:extLst>
                </a:gridCol>
              </a:tblGrid>
              <a:tr h="5561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январь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  <a:endParaRPr lang="ru-RU" sz="1400" b="1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7177406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Запах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3347110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Прозрачность (см)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72897529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9781863"/>
                  </a:ext>
                </a:extLst>
              </a:tr>
              <a:tr h="84259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 взвесей (цвет)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песок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песок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песок, частицы растительного происхождения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песок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82295039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Жёсткость (показатель)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жёсткая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8702507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менее 0.05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менее 0,05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0,25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1490199"/>
                  </a:ext>
                </a:extLst>
              </a:tr>
              <a:tr h="84259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хлоридов (наличие, концентрация)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отсутствуют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41516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54929230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1699284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450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451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462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7450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Родник «Татарский»</a:t>
            </a:r>
            <a:endParaRPr lang="ru-RU" sz="4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8763"/>
              </p:ext>
            </p:extLst>
          </p:nvPr>
        </p:nvGraphicFramePr>
        <p:xfrm>
          <a:off x="323526" y="1124744"/>
          <a:ext cx="8363273" cy="5778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727">
                  <a:extLst>
                    <a:ext uri="{9D8B030D-6E8A-4147-A177-3AD203B41FA5}">
                      <a16:colId xmlns:a16="http://schemas.microsoft.com/office/drawing/2014/main" xmlns="" val="417194378"/>
                    </a:ext>
                  </a:extLst>
                </a:gridCol>
                <a:gridCol w="1650373">
                  <a:extLst>
                    <a:ext uri="{9D8B030D-6E8A-4147-A177-3AD203B41FA5}">
                      <a16:colId xmlns:a16="http://schemas.microsoft.com/office/drawing/2014/main" xmlns="" val="55926974"/>
                    </a:ext>
                  </a:extLst>
                </a:gridCol>
                <a:gridCol w="1409260">
                  <a:extLst>
                    <a:ext uri="{9D8B030D-6E8A-4147-A177-3AD203B41FA5}">
                      <a16:colId xmlns:a16="http://schemas.microsoft.com/office/drawing/2014/main" xmlns="" val="4254186054"/>
                    </a:ext>
                  </a:extLst>
                </a:gridCol>
                <a:gridCol w="1532310">
                  <a:extLst>
                    <a:ext uri="{9D8B030D-6E8A-4147-A177-3AD203B41FA5}">
                      <a16:colId xmlns:a16="http://schemas.microsoft.com/office/drawing/2014/main" xmlns="" val="875865667"/>
                    </a:ext>
                  </a:extLst>
                </a:gridCol>
                <a:gridCol w="1767603">
                  <a:extLst>
                    <a:ext uri="{9D8B030D-6E8A-4147-A177-3AD203B41FA5}">
                      <a16:colId xmlns:a16="http://schemas.microsoft.com/office/drawing/2014/main" xmlns="" val="3772326008"/>
                    </a:ext>
                  </a:extLst>
                </a:gridCol>
              </a:tblGrid>
              <a:tr h="5489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январь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 года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58252298"/>
                  </a:ext>
                </a:extLst>
              </a:tr>
              <a:tr h="26617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Запах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98684310"/>
                  </a:ext>
                </a:extLst>
              </a:tr>
              <a:tr h="26617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Прозрачность (см)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24,5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8317244"/>
                  </a:ext>
                </a:extLst>
              </a:tr>
              <a:tr h="26617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62302855"/>
                  </a:ext>
                </a:extLst>
              </a:tr>
              <a:tr h="83165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 взвесей (цвет)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песок, частицы растительного происхождения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песок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38776190"/>
                  </a:ext>
                </a:extLst>
              </a:tr>
              <a:tr h="54891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Жёсткость (показатель)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жёсткая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77756329"/>
                  </a:ext>
                </a:extLst>
              </a:tr>
              <a:tr h="54891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менее 0.05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менее 0,05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0157201"/>
                  </a:ext>
                </a:extLst>
              </a:tr>
              <a:tr h="62602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Содержание </a:t>
                      </a:r>
                      <a:r>
                        <a:rPr lang="ru-RU" sz="1600" b="1" dirty="0" smtClean="0">
                          <a:effectLst/>
                        </a:rPr>
                        <a:t>хлоридов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отсутствуют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отсутствуют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48528359"/>
                  </a:ext>
                </a:extLst>
              </a:tr>
              <a:tr h="54891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45074903"/>
                  </a:ext>
                </a:extLst>
              </a:tr>
              <a:tr h="26617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6,7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6,5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6133517"/>
                  </a:ext>
                </a:extLst>
              </a:tr>
              <a:tr h="54891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450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451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462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5566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Родник «Липовый»</a:t>
            </a:r>
            <a:endParaRPr lang="ru-RU" sz="4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26218"/>
              </p:ext>
            </p:extLst>
          </p:nvPr>
        </p:nvGraphicFramePr>
        <p:xfrm>
          <a:off x="323526" y="1124744"/>
          <a:ext cx="8363273" cy="571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727">
                  <a:extLst>
                    <a:ext uri="{9D8B030D-6E8A-4147-A177-3AD203B41FA5}">
                      <a16:colId xmlns:a16="http://schemas.microsoft.com/office/drawing/2014/main" xmlns="" val="2931081102"/>
                    </a:ext>
                  </a:extLst>
                </a:gridCol>
                <a:gridCol w="1650373">
                  <a:extLst>
                    <a:ext uri="{9D8B030D-6E8A-4147-A177-3AD203B41FA5}">
                      <a16:colId xmlns:a16="http://schemas.microsoft.com/office/drawing/2014/main" xmlns="" val="3689766096"/>
                    </a:ext>
                  </a:extLst>
                </a:gridCol>
                <a:gridCol w="1409260">
                  <a:extLst>
                    <a:ext uri="{9D8B030D-6E8A-4147-A177-3AD203B41FA5}">
                      <a16:colId xmlns:a16="http://schemas.microsoft.com/office/drawing/2014/main" xmlns="" val="1497424793"/>
                    </a:ext>
                  </a:extLst>
                </a:gridCol>
                <a:gridCol w="1777402">
                  <a:extLst>
                    <a:ext uri="{9D8B030D-6E8A-4147-A177-3AD203B41FA5}">
                      <a16:colId xmlns:a16="http://schemas.microsoft.com/office/drawing/2014/main" xmlns="" val="10166915"/>
                    </a:ext>
                  </a:extLst>
                </a:gridCol>
                <a:gridCol w="1522511">
                  <a:extLst>
                    <a:ext uri="{9D8B030D-6E8A-4147-A177-3AD203B41FA5}">
                      <a16:colId xmlns:a16="http://schemas.microsoft.com/office/drawing/2014/main" xmlns="" val="1692976758"/>
                    </a:ext>
                  </a:extLst>
                </a:gridCol>
              </a:tblGrid>
              <a:tr h="52195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январь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1572755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Запах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7283278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Прозрачность (см)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26,5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82399527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слегка зеленоватая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3613040"/>
                  </a:ext>
                </a:extLst>
              </a:tr>
              <a:tr h="79080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Наличие взвесей (цвет)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песок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частицы растительного происхождения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49416083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Жёсткость (показатель)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жёсткая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жёсткая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очень жёсткая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35159476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85177345"/>
                  </a:ext>
                </a:extLst>
              </a:tr>
              <a:tr h="49206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Содержание </a:t>
                      </a:r>
                      <a:r>
                        <a:rPr lang="ru-RU" sz="1600" b="1" dirty="0" smtClean="0">
                          <a:effectLst/>
                        </a:rPr>
                        <a:t>хлоридов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отсутствуют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наличие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24687640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52241071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6,7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6,4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27325512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578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590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610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618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5243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Родник «Семь </a:t>
            </a:r>
            <a:r>
              <a:rPr lang="ru-RU" sz="4000" dirty="0"/>
              <a:t>ключей»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23353"/>
              </p:ext>
            </p:extLst>
          </p:nvPr>
        </p:nvGraphicFramePr>
        <p:xfrm>
          <a:off x="457200" y="1052739"/>
          <a:ext cx="8229600" cy="5230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6344">
                  <a:extLst>
                    <a:ext uri="{9D8B030D-6E8A-4147-A177-3AD203B41FA5}">
                      <a16:colId xmlns:a16="http://schemas.microsoft.com/office/drawing/2014/main" xmlns="" val="570557941"/>
                    </a:ext>
                  </a:extLst>
                </a:gridCol>
                <a:gridCol w="1739351">
                  <a:extLst>
                    <a:ext uri="{9D8B030D-6E8A-4147-A177-3AD203B41FA5}">
                      <a16:colId xmlns:a16="http://schemas.microsoft.com/office/drawing/2014/main" xmlns="" val="3376795426"/>
                    </a:ext>
                  </a:extLst>
                </a:gridCol>
                <a:gridCol w="1386735">
                  <a:extLst>
                    <a:ext uri="{9D8B030D-6E8A-4147-A177-3AD203B41FA5}">
                      <a16:colId xmlns:a16="http://schemas.microsoft.com/office/drawing/2014/main" xmlns="" val="739038047"/>
                    </a:ext>
                  </a:extLst>
                </a:gridCol>
                <a:gridCol w="1507819">
                  <a:extLst>
                    <a:ext uri="{9D8B030D-6E8A-4147-A177-3AD203B41FA5}">
                      <a16:colId xmlns:a16="http://schemas.microsoft.com/office/drawing/2014/main" xmlns="" val="1620255759"/>
                    </a:ext>
                  </a:extLst>
                </a:gridCol>
                <a:gridCol w="1739351">
                  <a:extLst>
                    <a:ext uri="{9D8B030D-6E8A-4147-A177-3AD203B41FA5}">
                      <a16:colId xmlns:a16="http://schemas.microsoft.com/office/drawing/2014/main" xmlns="" val="2723869946"/>
                    </a:ext>
                  </a:extLst>
                </a:gridCol>
              </a:tblGrid>
              <a:tr h="5561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январь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747382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Запах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0 - 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0 - 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0925064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Прозрачность (см)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27,5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8028552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35349067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 взвесей (цвет)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8002401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Жёсткость (показатель)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2307619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менее 0.05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менее 0.05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менее 0.05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менее 0.05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4202508"/>
                  </a:ext>
                </a:extLst>
              </a:tr>
              <a:tr h="63880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Содержание хлоридов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отсутствуют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отсутствуют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6677518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06775693"/>
                  </a:ext>
                </a:extLst>
              </a:tr>
              <a:tr h="26968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6,8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6,6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21707496"/>
                  </a:ext>
                </a:extLst>
              </a:tr>
              <a:tr h="55613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440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443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438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448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04210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Социологический опрос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1720" y="1414628"/>
            <a:ext cx="5298532" cy="5435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18" y="4797152"/>
            <a:ext cx="2249338" cy="16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Водопроводная вода</a:t>
            </a:r>
            <a:endParaRPr lang="ru-RU" sz="4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94425"/>
              </p:ext>
            </p:extLst>
          </p:nvPr>
        </p:nvGraphicFramePr>
        <p:xfrm>
          <a:off x="323529" y="1196752"/>
          <a:ext cx="8280918" cy="5433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7920">
                  <a:extLst>
                    <a:ext uri="{9D8B030D-6E8A-4147-A177-3AD203B41FA5}">
                      <a16:colId xmlns:a16="http://schemas.microsoft.com/office/drawing/2014/main" xmlns="" val="2928299368"/>
                    </a:ext>
                  </a:extLst>
                </a:gridCol>
                <a:gridCol w="1750196">
                  <a:extLst>
                    <a:ext uri="{9D8B030D-6E8A-4147-A177-3AD203B41FA5}">
                      <a16:colId xmlns:a16="http://schemas.microsoft.com/office/drawing/2014/main" xmlns="" val="845948397"/>
                    </a:ext>
                  </a:extLst>
                </a:gridCol>
                <a:gridCol w="1395384">
                  <a:extLst>
                    <a:ext uri="{9D8B030D-6E8A-4147-A177-3AD203B41FA5}">
                      <a16:colId xmlns:a16="http://schemas.microsoft.com/office/drawing/2014/main" xmlns="" val="1731209909"/>
                    </a:ext>
                  </a:extLst>
                </a:gridCol>
                <a:gridCol w="1517222">
                  <a:extLst>
                    <a:ext uri="{9D8B030D-6E8A-4147-A177-3AD203B41FA5}">
                      <a16:colId xmlns:a16="http://schemas.microsoft.com/office/drawing/2014/main" xmlns="" val="1734028157"/>
                    </a:ext>
                  </a:extLst>
                </a:gridCol>
                <a:gridCol w="1750196">
                  <a:extLst>
                    <a:ext uri="{9D8B030D-6E8A-4147-A177-3AD203B41FA5}">
                      <a16:colId xmlns:a16="http://schemas.microsoft.com/office/drawing/2014/main" xmlns="" val="3708401963"/>
                    </a:ext>
                  </a:extLst>
                </a:gridCol>
              </a:tblGrid>
              <a:tr h="52195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январь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 года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апрель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июль 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октябрь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2021 года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777500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Запах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I – II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I – II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I – II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I – II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65352194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Прозрачность (см)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81612849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Цветность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слегка желтоватая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желтоватая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слегка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желтоватая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слегка желтоватая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2242821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 взвесей (цвет)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рыжеватый цвет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песок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рыжеватый цвет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рыжеватый цвет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40445854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Жёсткость (показатель)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средней жёсткости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средней жёсткости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жёсткая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16937018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железа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0,25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0987815"/>
                  </a:ext>
                </a:extLst>
              </a:tr>
              <a:tr h="52344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Содержание хлоридов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наличие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наличие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6252335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Содержание нитритов (мг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л)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0598323"/>
                  </a:ext>
                </a:extLst>
              </a:tr>
              <a:tr h="25310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6,4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6,2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5,9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4296611"/>
                  </a:ext>
                </a:extLst>
              </a:tr>
              <a:tr h="52195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Электропроводность (мкСм</a:t>
                      </a:r>
                      <a:r>
                        <a:rPr lang="en-US" sz="1600" b="1">
                          <a:effectLst/>
                        </a:rPr>
                        <a:t>/</a:t>
                      </a:r>
                      <a:r>
                        <a:rPr lang="ru-RU" sz="1600" b="1">
                          <a:effectLst/>
                        </a:rPr>
                        <a:t>см)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534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580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581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586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6321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" y="0"/>
            <a:ext cx="9144000" cy="689466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6516"/>
            <a:ext cx="3600400" cy="288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5594"/>
            <a:ext cx="3698880" cy="28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0" y="229189"/>
            <a:ext cx="2845144" cy="35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4" y="274638"/>
            <a:ext cx="2581944" cy="353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90" y="636940"/>
            <a:ext cx="3138079" cy="257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698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0314"/>
            <a:ext cx="4484494" cy="3363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00683"/>
            <a:ext cx="3709263" cy="2781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3861048"/>
            <a:ext cx="5109334" cy="28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3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971"/>
            <a:ext cx="8602877" cy="64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3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2392" y="23857"/>
            <a:ext cx="8244408" cy="68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1638"/>
            <a:ext cx="8261739" cy="62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0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/>
              <a:t>Проблема: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для </a:t>
            </a:r>
            <a:r>
              <a:rPr lang="ru-RU" b="1" dirty="0"/>
              <a:t>населения посёлка Серноводск основными источниками чистой питьевой воды являются природные источники, состав воды в которых не всегда точно известен и может изменяться со временем.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40" y="3861048"/>
            <a:ext cx="4254120" cy="28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466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Цель: </a:t>
            </a:r>
          </a:p>
          <a:p>
            <a:pPr marL="0" indent="0" algn="just">
              <a:buNone/>
            </a:pPr>
            <a:r>
              <a:rPr lang="ru-RU" dirty="0" smtClean="0"/>
              <a:t>Определить </a:t>
            </a:r>
            <a:r>
              <a:rPr lang="ru-RU" dirty="0"/>
              <a:t>качество родниковой воды в разное время года</a:t>
            </a:r>
          </a:p>
          <a:p>
            <a:pPr marL="0" indent="0" algn="ctr">
              <a:buNone/>
            </a:pPr>
            <a:r>
              <a:rPr lang="ru-RU" b="1" dirty="0" smtClean="0"/>
              <a:t>Задачи: </a:t>
            </a:r>
          </a:p>
          <a:p>
            <a:pPr marL="0" indent="0" algn="just">
              <a:buNone/>
            </a:pPr>
            <a:r>
              <a:rPr lang="ru-RU" dirty="0" smtClean="0"/>
              <a:t>•     </a:t>
            </a:r>
            <a:r>
              <a:rPr lang="ru-RU" dirty="0"/>
              <a:t>Привлечь внимание населения к проблеме чистой питьевой воды.</a:t>
            </a:r>
          </a:p>
          <a:p>
            <a:pPr marL="0" indent="0" algn="just">
              <a:buNone/>
            </a:pPr>
            <a:r>
              <a:rPr lang="ru-RU" dirty="0"/>
              <a:t>•  Оценить качество родниковой воды из различных источников по показателям: органолептическим показателям, рН, жёсткости, содержанию железа, содержанию хлоридов, содержанию нитритов, электропроводности в разное время года. </a:t>
            </a:r>
          </a:p>
          <a:p>
            <a:pPr marL="0" indent="0" algn="just">
              <a:buNone/>
            </a:pPr>
            <a:r>
              <a:rPr lang="ru-RU" dirty="0"/>
              <a:t>•  </a:t>
            </a:r>
            <a:r>
              <a:rPr lang="ru-RU" dirty="0" smtClean="0"/>
              <a:t>Проанализировать </a:t>
            </a:r>
            <a:r>
              <a:rPr lang="ru-RU" dirty="0"/>
              <a:t>влияние различного состава воды на  здоровье человека.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76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Органолептические показатели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4" y="1484784"/>
            <a:ext cx="7560840" cy="505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323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1521</Words>
  <Application>Microsoft Office PowerPoint</Application>
  <PresentationFormat>Экран (4:3)</PresentationFormat>
  <Paragraphs>756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Исследование воды из родников Сергиевского района  различными способами</vt:lpstr>
      <vt:lpstr>Родники Сергиевского района</vt:lpstr>
      <vt:lpstr>Социологический опрос</vt:lpstr>
      <vt:lpstr>Презентация PowerPoint</vt:lpstr>
      <vt:lpstr>Презентация PowerPoint</vt:lpstr>
      <vt:lpstr>Презентация PowerPoint</vt:lpstr>
      <vt:lpstr>Проблема: </vt:lpstr>
      <vt:lpstr>Презентация PowerPoint</vt:lpstr>
      <vt:lpstr>Органолептические показатели</vt:lpstr>
      <vt:lpstr>Прозрачность воды</vt:lpstr>
      <vt:lpstr>Цветность воды</vt:lpstr>
      <vt:lpstr>Наличие взвесей</vt:lpstr>
      <vt:lpstr>Жёсткость воды</vt:lpstr>
      <vt:lpstr>Содержание железа</vt:lpstr>
      <vt:lpstr>Хлориды в воде</vt:lpstr>
      <vt:lpstr>Нитриты в воде</vt:lpstr>
      <vt:lpstr>рН воды</vt:lpstr>
      <vt:lpstr>Электропроводность</vt:lpstr>
      <vt:lpstr>Исследование</vt:lpstr>
      <vt:lpstr>Источники</vt:lpstr>
      <vt:lpstr>Январь  2021 год</vt:lpstr>
      <vt:lpstr>Апрель 2021 год</vt:lpstr>
      <vt:lpstr>Июль 2021 год</vt:lpstr>
      <vt:lpstr>Октябрь 2021 год</vt:lpstr>
      <vt:lpstr>«Башкирский колодец»</vt:lpstr>
      <vt:lpstr>Родник села Кармало-Аделяково</vt:lpstr>
      <vt:lpstr>Родник «Татарский»</vt:lpstr>
      <vt:lpstr>Родник «Липовый»</vt:lpstr>
      <vt:lpstr>Родник «Семь ключей»</vt:lpstr>
      <vt:lpstr>Водопроводная вода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 микробиологического состава пыли школьных помещений </dc:title>
  <dc:creator>Людмила</dc:creator>
  <cp:lastModifiedBy>Admin</cp:lastModifiedBy>
  <cp:revision>86</cp:revision>
  <dcterms:created xsi:type="dcterms:W3CDTF">2021-12-08T07:58:06Z</dcterms:created>
  <dcterms:modified xsi:type="dcterms:W3CDTF">2022-02-18T06:19:45Z</dcterms:modified>
</cp:coreProperties>
</file>