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8" r:id="rId9"/>
    <p:sldId id="269" r:id="rId10"/>
    <p:sldId id="270" r:id="rId11"/>
    <p:sldId id="271" r:id="rId12"/>
    <p:sldId id="274" r:id="rId13"/>
    <p:sldId id="277" r:id="rId14"/>
    <p:sldId id="278" r:id="rId15"/>
    <p:sldId id="272" r:id="rId16"/>
    <p:sldId id="273" r:id="rId17"/>
    <p:sldId id="275" r:id="rId18"/>
    <p:sldId id="276" r:id="rId19"/>
    <p:sldId id="279" r:id="rId20"/>
    <p:sldId id="280" r:id="rId21"/>
    <p:sldId id="263" r:id="rId22"/>
    <p:sldId id="281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3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rcg.is/0ar1j5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886" y="-387424"/>
            <a:ext cx="9816321" cy="7533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365104"/>
            <a:ext cx="6400800" cy="127369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Колугурова Софья</a:t>
            </a:r>
          </a:p>
          <a:p>
            <a:r>
              <a:rPr lang="ru-RU" sz="2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Ученица 11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класса, </a:t>
            </a:r>
          </a:p>
          <a:p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ГБОУ СОШ «ОЦ» пос. Серноводск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Segoe Print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271" y="1329261"/>
            <a:ext cx="961946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Исследование происхождения топонимов объектов природы Сергиевского </a:t>
            </a:r>
            <a:r>
              <a:rPr lang="ru-RU" sz="4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района</a:t>
            </a:r>
            <a:endParaRPr lang="ru-RU" sz="4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6276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7" y="-22207"/>
            <a:ext cx="9140017" cy="686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Segoe Print" pitchFamily="2" charset="0"/>
              </a:rPr>
              <a:t>ДРИМОНИМЫ – лесные поляны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3826768" cy="604664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«Калымова поляна»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76872"/>
            <a:ext cx="3889375" cy="282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28927" y="1609845"/>
            <a:ext cx="45090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Calibri"/>
              </a:rPr>
              <a:t>«Никольевская поляна»</a:t>
            </a:r>
            <a:endParaRPr lang="ru-RU" sz="32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790" y="2276872"/>
            <a:ext cx="3807328" cy="282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1934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61"/>
            <a:ext cx="9140017" cy="686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«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Лагерный стан»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    «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Серюгинская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поляна»</a:t>
            </a:r>
          </a:p>
          <a:p>
            <a:pPr marL="0" indent="0">
              <a:buNone/>
            </a:pP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  «Лемковская поляна» 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3456384" cy="2673015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35" y="915331"/>
            <a:ext cx="3456384" cy="2666404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366" y="4458252"/>
            <a:ext cx="3030537" cy="2378075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3896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" y="-1"/>
            <a:ext cx="9140017" cy="686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Segoe Print" pitchFamily="2" charset="0"/>
              </a:rPr>
              <a:t>ДРИМОНИМЫ – пойменные леса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  «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Серная пойма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»              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«Хлебная пойма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»  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4106446" cy="2788226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2172606"/>
            <a:ext cx="3908425" cy="2792413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5084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4" y="1894"/>
            <a:ext cx="9140017" cy="686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Segoe Print" pitchFamily="2" charset="0"/>
              </a:rPr>
              <a:t>ДРИМОНИМЫ – лесные опушки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   «</a:t>
            </a:r>
            <a:r>
              <a:rPr lang="ru-RU" b="1" dirty="0">
                <a:solidFill>
                  <a:srgbClr val="002060"/>
                </a:solidFill>
              </a:rPr>
              <a:t>Калиновый мост» </a:t>
            </a:r>
            <a:r>
              <a:rPr lang="ru-RU" b="1" dirty="0" smtClean="0">
                <a:solidFill>
                  <a:srgbClr val="002060"/>
                </a:solidFill>
              </a:rPr>
              <a:t>       «</a:t>
            </a:r>
            <a:r>
              <a:rPr lang="ru-RU" b="1" dirty="0">
                <a:solidFill>
                  <a:srgbClr val="002060"/>
                </a:solidFill>
              </a:rPr>
              <a:t>Яблоневый бор»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17" y="2017829"/>
            <a:ext cx="4158199" cy="2862244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017829"/>
            <a:ext cx="3494087" cy="3455987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7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913923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Segoe Print" pitchFamily="2" charset="0"/>
              </a:rPr>
              <a:t>ДРИМОНИМЫ – лесные массивы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   «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Башкирский лес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»           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«Калмыцкий лес»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32856"/>
            <a:ext cx="4047999" cy="3059435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2131934"/>
            <a:ext cx="4055195" cy="3040633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1177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61"/>
            <a:ext cx="9140017" cy="686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Segoe Print" pitchFamily="2" charset="0"/>
              </a:rPr>
              <a:t>ОРОНИМЫ – овраги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00808"/>
            <a:ext cx="8219256" cy="4425355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«Холодный овраг» </a:t>
            </a:r>
            <a:r>
              <a:rPr lang="ru-RU" b="1" dirty="0" smtClean="0">
                <a:solidFill>
                  <a:srgbClr val="002060"/>
                </a:solidFill>
              </a:rPr>
              <a:t>               «Лихой </a:t>
            </a:r>
            <a:r>
              <a:rPr lang="ru-RU" b="1" dirty="0">
                <a:solidFill>
                  <a:srgbClr val="002060"/>
                </a:solidFill>
              </a:rPr>
              <a:t>овраг»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36912"/>
            <a:ext cx="3743996" cy="2499855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007" y="2624303"/>
            <a:ext cx="4041775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5499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" y="-1"/>
            <a:ext cx="9140017" cy="686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190" y="404664"/>
            <a:ext cx="8229600" cy="6009531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«Сивашский овраг</a:t>
            </a:r>
            <a:r>
              <a:rPr lang="ru-RU" b="1" dirty="0" smtClean="0">
                <a:solidFill>
                  <a:srgbClr val="002060"/>
                </a:solidFill>
              </a:rPr>
              <a:t>»              </a:t>
            </a:r>
            <a:r>
              <a:rPr lang="ru-RU" b="1" dirty="0">
                <a:solidFill>
                  <a:srgbClr val="002060"/>
                </a:solidFill>
              </a:rPr>
              <a:t>«Горючий овраг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</a:p>
          <a:p>
            <a:pPr marL="0" indent="0">
              <a:buNone/>
            </a:pPr>
            <a:endParaRPr lang="ru-RU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«Каменный овраг»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62705"/>
            <a:ext cx="3672563" cy="2222280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41441"/>
            <a:ext cx="3461370" cy="2757323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51216"/>
            <a:ext cx="3671138" cy="2649433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7326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" y="-32356"/>
            <a:ext cx="9140017" cy="686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Segoe Print" pitchFamily="2" charset="0"/>
              </a:rPr>
              <a:t>ГИДРОНИМЫ (ПОТАМОНИМЫ) – родники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  «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Петров ключ»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                   «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Горючий ключ»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16800"/>
            <a:ext cx="3528392" cy="2706572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48" y="2316800"/>
            <a:ext cx="4352134" cy="2706571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1178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4" y="1894"/>
            <a:ext cx="9140017" cy="686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Segoe Print" pitchFamily="2" charset="0"/>
              </a:rPr>
              <a:t>ГЕЛОНИМЫ – болота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«Бабья топь»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658" y="2080572"/>
            <a:ext cx="5976664" cy="4140550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3446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4" y="1894"/>
            <a:ext cx="9140017" cy="686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060075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645024"/>
            <a:ext cx="4691856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8037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0" y="291155"/>
            <a:ext cx="9032512" cy="622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3611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913923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869160"/>
            <a:ext cx="8229600" cy="1728192"/>
          </a:xfrm>
        </p:spPr>
        <p:txBody>
          <a:bodyPr>
            <a:normAutofit/>
          </a:bodyPr>
          <a:lstStyle/>
          <a:p>
            <a:r>
              <a:rPr lang="en-US" sz="2700" dirty="0">
                <a:hlinkClick r:id="rId3"/>
              </a:rPr>
              <a:t>https://</a:t>
            </a:r>
            <a:r>
              <a:rPr lang="en-US" sz="2700" dirty="0" smtClean="0">
                <a:hlinkClick r:id="rId3"/>
              </a:rPr>
              <a:t>arcg.is/0ar1j5</a:t>
            </a:r>
            <a:r>
              <a:rPr lang="ru-RU" sz="2700" dirty="0" smtClean="0"/>
              <a:t> </a:t>
            </a:r>
            <a:endParaRPr lang="ru-RU" sz="2700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241" y="193204"/>
            <a:ext cx="7131930" cy="469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2537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226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260648"/>
            <a:ext cx="7126433" cy="61691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ctr">
              <a:buNone/>
            </a:pPr>
            <a:r>
              <a:rPr lang="ru-RU" sz="32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  <a:cs typeface="Arabic Typesetting" pitchFamily="66" charset="-78"/>
              </a:rPr>
              <a:t>Здравствуй, лес,</a:t>
            </a:r>
          </a:p>
          <a:p>
            <a:pPr marL="0" indent="0" algn="ctr">
              <a:buNone/>
            </a:pPr>
            <a:r>
              <a:rPr lang="ru-RU" sz="32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  <a:cs typeface="Arabic Typesetting" pitchFamily="66" charset="-78"/>
              </a:rPr>
              <a:t>Дремучий лес,</a:t>
            </a:r>
          </a:p>
          <a:p>
            <a:pPr marL="0" indent="0" algn="ctr">
              <a:buNone/>
            </a:pPr>
            <a:r>
              <a:rPr lang="ru-RU" sz="32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  <a:cs typeface="Arabic Typesetting" pitchFamily="66" charset="-78"/>
              </a:rPr>
              <a:t>Полный сказок и чудес!</a:t>
            </a:r>
          </a:p>
          <a:p>
            <a:pPr marL="0" indent="0" algn="ctr">
              <a:buNone/>
            </a:pPr>
            <a:r>
              <a:rPr lang="ru-RU" sz="32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  <a:cs typeface="Arabic Typesetting" pitchFamily="66" charset="-78"/>
              </a:rPr>
              <a:t>Ты о чем шумишь листвою</a:t>
            </a:r>
          </a:p>
          <a:p>
            <a:pPr marL="0" indent="0" algn="ctr">
              <a:buNone/>
            </a:pPr>
            <a:r>
              <a:rPr lang="ru-RU" sz="32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  <a:cs typeface="Arabic Typesetting" pitchFamily="66" charset="-78"/>
              </a:rPr>
              <a:t>Ночью тёмной, грозовою?</a:t>
            </a:r>
          </a:p>
          <a:p>
            <a:pPr marL="0" indent="0" algn="ctr">
              <a:buNone/>
            </a:pPr>
            <a:r>
              <a:rPr lang="ru-RU" sz="32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  <a:cs typeface="Arabic Typesetting" pitchFamily="66" charset="-78"/>
              </a:rPr>
              <a:t>Что нам шепчешь на заре,</a:t>
            </a:r>
          </a:p>
          <a:p>
            <a:pPr marL="0" indent="0" algn="ctr">
              <a:buNone/>
            </a:pPr>
            <a:r>
              <a:rPr lang="ru-RU" sz="32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  <a:cs typeface="Arabic Typesetting" pitchFamily="66" charset="-78"/>
              </a:rPr>
              <a:t>Весь в росе, как в серебре</a:t>
            </a:r>
            <a:r>
              <a:rPr lang="ru-RU" sz="32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  <a:cs typeface="Arabic Typesetting" pitchFamily="66" charset="-78"/>
              </a:rPr>
              <a:t>?</a:t>
            </a:r>
            <a:endParaRPr lang="ru-RU" sz="3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Segoe Print" pitchFamily="2" charset="0"/>
              <a:cs typeface="Arabic Typesetting" pitchFamily="66" charset="-78"/>
            </a:endParaRPr>
          </a:p>
          <a:p>
            <a:pPr marL="0" indent="0" algn="ctr">
              <a:buNone/>
            </a:pPr>
            <a:r>
              <a:rPr lang="ru-RU" sz="32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  <a:cs typeface="Arabic Typesetting" pitchFamily="66" charset="-78"/>
              </a:rPr>
              <a:t>Кто в глуши твоей таится –</a:t>
            </a:r>
          </a:p>
          <a:p>
            <a:pPr marL="0" indent="0" algn="ctr">
              <a:buNone/>
            </a:pPr>
            <a:r>
              <a:rPr lang="ru-RU" sz="32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  <a:cs typeface="Arabic Typesetting" pitchFamily="66" charset="-78"/>
              </a:rPr>
              <a:t>Что за зверь?</a:t>
            </a:r>
          </a:p>
          <a:p>
            <a:pPr marL="0" indent="0" algn="ctr">
              <a:buNone/>
            </a:pPr>
            <a:r>
              <a:rPr lang="ru-RU" sz="32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  <a:cs typeface="Arabic Typesetting" pitchFamily="66" charset="-78"/>
              </a:rPr>
              <a:t>Какая птица?</a:t>
            </a:r>
          </a:p>
          <a:p>
            <a:pPr marL="0" indent="0" algn="ctr">
              <a:buNone/>
            </a:pPr>
            <a:r>
              <a:rPr lang="ru-RU" sz="32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  <a:cs typeface="Arabic Typesetting" pitchFamily="66" charset="-78"/>
              </a:rPr>
              <a:t>Всё открой, не утаи:</a:t>
            </a:r>
          </a:p>
          <a:p>
            <a:pPr marL="0" indent="0" algn="ctr">
              <a:buNone/>
            </a:pPr>
            <a:r>
              <a:rPr lang="ru-RU" sz="32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Segoe Print" pitchFamily="2" charset="0"/>
                <a:cs typeface="Arabic Typesetting" pitchFamily="66" charset="-78"/>
              </a:rPr>
              <a:t>Ты же видишь, – мы свои!</a:t>
            </a:r>
            <a:endParaRPr lang="ru-RU" sz="3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32764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886" y="-387424"/>
            <a:ext cx="9816321" cy="7533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365104"/>
            <a:ext cx="6400800" cy="127369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Колугурова Софья</a:t>
            </a:r>
          </a:p>
          <a:p>
            <a:r>
              <a:rPr lang="ru-RU" sz="2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Ученица 11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класса, </a:t>
            </a:r>
          </a:p>
          <a:p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itchFamily="2" charset="0"/>
              </a:rPr>
              <a:t>ГБОУ СОШ «ОЦ» пос. Серноводск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Segoe Print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271" y="1329261"/>
            <a:ext cx="961946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Исследование происхождения топонимов объектов природы Сергиевского </a:t>
            </a:r>
            <a:r>
              <a:rPr kumimoji="0" lang="ru-RU" sz="4400" b="1" i="0" u="none" strike="noStrike" kern="1200" cap="none" spc="0" normalizeH="0" baseline="0" noProof="0" dirty="0" smtClean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района</a:t>
            </a:r>
            <a:endParaRPr kumimoji="0" lang="ru-RU" sz="4400" b="1" i="0" u="none" strike="noStrike" kern="1200" cap="none" spc="0" normalizeH="0" baseline="0" noProof="0" dirty="0">
              <a:ln w="31550" cmpd="sng">
                <a:gradFill>
                  <a:gsLst>
                    <a:gs pos="25000">
                      <a:srgbClr val="4F81BD">
                        <a:shade val="25000"/>
                        <a:satMod val="190000"/>
                      </a:srgbClr>
                    </a:gs>
                    <a:gs pos="80000">
                      <a:srgbClr val="4F81BD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068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1" y="1124744"/>
            <a:ext cx="8932284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6392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" y="-1"/>
            <a:ext cx="9140017" cy="686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Segoe Print" pitchFamily="2" charset="0"/>
              </a:rPr>
              <a:t>Проблема</a:t>
            </a:r>
            <a:endParaRPr lang="ru-RU" b="1" dirty="0">
              <a:solidFill>
                <a:srgbClr val="C00000"/>
              </a:solidFill>
              <a:latin typeface="Segoe Print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atin typeface="+mj-lt"/>
              </a:rPr>
              <a:t>местные названия объектов природы широко применяются среди местного населения, как ориентиры на местности, но не многие знают топонимику этих названий и их местонахождение</a:t>
            </a: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430059"/>
            <a:ext cx="4293293" cy="3219970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6627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" y="-1"/>
            <a:ext cx="9140017" cy="6868861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Segoe Print" pitchFamily="2" charset="0"/>
              </a:rPr>
              <a:t>Цель</a:t>
            </a:r>
            <a:endParaRPr lang="ru-RU" b="1" dirty="0">
              <a:solidFill>
                <a:srgbClr val="C00000"/>
              </a:solidFill>
              <a:latin typeface="Segoe Print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изучение топонимов лесных  объектов Сергиевского района и составление геоинформационной карты</a:t>
            </a: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221" y="2996952"/>
            <a:ext cx="4834360" cy="3671093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7428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" y="-1"/>
            <a:ext cx="9140017" cy="686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Segoe Print" pitchFamily="2" charset="0"/>
              </a:rPr>
              <a:t>Задачи</a:t>
            </a:r>
            <a:endParaRPr lang="ru-RU" b="1" dirty="0">
              <a:solidFill>
                <a:srgbClr val="C00000"/>
              </a:solidFill>
              <a:latin typeface="Segoe Print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000" dirty="0" smtClean="0"/>
              <a:t>1. Изучить  </a:t>
            </a:r>
            <a:r>
              <a:rPr lang="ru-RU" sz="3000" dirty="0"/>
              <a:t>теоретические основы науки топонимики</a:t>
            </a:r>
          </a:p>
          <a:p>
            <a:pPr marL="0" indent="0">
              <a:buNone/>
            </a:pPr>
            <a:r>
              <a:rPr lang="ru-RU" sz="3000" dirty="0" smtClean="0"/>
              <a:t>2. Провести </a:t>
            </a:r>
            <a:r>
              <a:rPr lang="ru-RU" sz="3000" dirty="0"/>
              <a:t>социологический опрос среди местного населения, используя интернет – ресурсы, социальные сети, личные встречи с коренными жителями района.</a:t>
            </a:r>
          </a:p>
          <a:p>
            <a:pPr marL="0" indent="0">
              <a:buNone/>
            </a:pPr>
            <a:r>
              <a:rPr lang="ru-RU" sz="3000" dirty="0" smtClean="0"/>
              <a:t>3. Изучить </a:t>
            </a:r>
            <a:r>
              <a:rPr lang="ru-RU" sz="3000" dirty="0"/>
              <a:t>происхождение местных названий.</a:t>
            </a:r>
          </a:p>
          <a:p>
            <a:pPr marL="0" indent="0">
              <a:buNone/>
            </a:pPr>
            <a:r>
              <a:rPr lang="ru-RU" sz="3000" dirty="0" smtClean="0"/>
              <a:t>4. Создать </a:t>
            </a:r>
            <a:r>
              <a:rPr lang="ru-RU" sz="3000" dirty="0"/>
              <a:t>геоинформационную карту в онлайн-системе </a:t>
            </a:r>
            <a:r>
              <a:rPr lang="ru-RU" sz="3000" dirty="0" err="1"/>
              <a:t>ArcGIS</a:t>
            </a:r>
            <a:r>
              <a:rPr lang="ru-RU" sz="3000" dirty="0"/>
              <a:t>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1910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" y="-1"/>
            <a:ext cx="9140017" cy="686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Segoe Print" pitchFamily="2" charset="0"/>
              </a:rPr>
              <a:t>Топонимика </a:t>
            </a:r>
            <a:endParaRPr lang="ru-RU" b="1" dirty="0">
              <a:solidFill>
                <a:srgbClr val="C00000"/>
              </a:solidFill>
              <a:latin typeface="Segoe Print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наука, изучающая географические названия , их происхождение, смысловое значение, развитие, современное состояние, написание и произношение 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434429"/>
            <a:ext cx="7056784" cy="3250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318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6" y="-25817"/>
            <a:ext cx="9140017" cy="686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Segoe Print" pitchFamily="2" charset="0"/>
              </a:rPr>
              <a:t>Опрос местных жителей</a:t>
            </a:r>
            <a:endParaRPr lang="ru-RU" b="1" dirty="0">
              <a:solidFill>
                <a:srgbClr val="C00000"/>
              </a:solidFill>
              <a:latin typeface="Segoe Print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99023"/>
            <a:ext cx="6412512" cy="5035698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531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" y="-21237"/>
            <a:ext cx="9140017" cy="686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Segoe Print" pitchFamily="2" charset="0"/>
                <a:ea typeface="Calibri"/>
              </a:rPr>
              <a:t>Социологический опрос в социальных сетях</a:t>
            </a:r>
            <a:endParaRPr lang="ru-RU" b="1" dirty="0">
              <a:solidFill>
                <a:srgbClr val="C00000"/>
              </a:solidFill>
              <a:latin typeface="Segoe Print" pitchFamily="2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1"/>
            <a:ext cx="4536504" cy="4026076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157643"/>
            <a:ext cx="4469209" cy="3416592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64758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332</Words>
  <Application>Microsoft Office PowerPoint</Application>
  <PresentationFormat>Экран (4:3)</PresentationFormat>
  <Paragraphs>62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Arabic Typesetting</vt:lpstr>
      <vt:lpstr>Arial</vt:lpstr>
      <vt:lpstr>Calibri</vt:lpstr>
      <vt:lpstr>Segoe Print</vt:lpstr>
      <vt:lpstr>Тема Office</vt:lpstr>
      <vt:lpstr>Презентация PowerPoint</vt:lpstr>
      <vt:lpstr>Презентация PowerPoint</vt:lpstr>
      <vt:lpstr>Презентация PowerPoint</vt:lpstr>
      <vt:lpstr>Проблема</vt:lpstr>
      <vt:lpstr>Цель</vt:lpstr>
      <vt:lpstr>Задачи</vt:lpstr>
      <vt:lpstr>Топонимика </vt:lpstr>
      <vt:lpstr>Опрос местных жителей</vt:lpstr>
      <vt:lpstr>Социологический опрос в социальных сетях</vt:lpstr>
      <vt:lpstr>ДРИМОНИМЫ – лесные поляны</vt:lpstr>
      <vt:lpstr>Презентация PowerPoint</vt:lpstr>
      <vt:lpstr>ДРИМОНИМЫ – пойменные леса</vt:lpstr>
      <vt:lpstr>ДРИМОНИМЫ – лесные опушки</vt:lpstr>
      <vt:lpstr>ДРИМОНИМЫ – лесные массивы</vt:lpstr>
      <vt:lpstr>ОРОНИМЫ – овраги</vt:lpstr>
      <vt:lpstr>Презентация PowerPoint</vt:lpstr>
      <vt:lpstr>ГИДРОНИМЫ (ПОТАМОНИМЫ) – родники</vt:lpstr>
      <vt:lpstr>ГЕЛОНИМЫ – болота</vt:lpstr>
      <vt:lpstr>Презентация PowerPoint</vt:lpstr>
      <vt:lpstr>https://arcg.is/0ar1j5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Людмила</dc:creator>
  <cp:lastModifiedBy>Lyudmila</cp:lastModifiedBy>
  <cp:revision>37</cp:revision>
  <dcterms:created xsi:type="dcterms:W3CDTF">2021-03-26T09:05:27Z</dcterms:created>
  <dcterms:modified xsi:type="dcterms:W3CDTF">2022-07-27T09:38:03Z</dcterms:modified>
</cp:coreProperties>
</file>