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0" r:id="rId34"/>
    <p:sldId id="288" r:id="rId35"/>
    <p:sldId id="29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8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1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9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8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0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9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4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6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7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83EA-6BA8-4476-ACA7-CEB3F6A5331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5AF3-08A6-4A2C-B412-131924FA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reyting/9754061-low_rat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none/path/s99761c7cfb6711d5/backgroundarea/i2a809cd759cb4d29/version/1523094617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17640"/>
            <a:ext cx="9144000" cy="358385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Совершенствование механизмов повышения функциональной грамотности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19138"/>
            <a:ext cx="9144000" cy="123886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Учитель биологии ГБОУ СОШ </a:t>
            </a:r>
          </a:p>
          <a:p>
            <a:r>
              <a:rPr lang="ru-RU" b="1" dirty="0" smtClean="0"/>
              <a:t>«ОЦ» пос. Серноводск</a:t>
            </a:r>
          </a:p>
          <a:p>
            <a:r>
              <a:rPr lang="ru-RU" b="1" dirty="0" smtClean="0"/>
              <a:t>Реутова Людмила Геннадьевна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079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439" y="365125"/>
            <a:ext cx="11282516" cy="17438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роблемы российского школьного образования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4335"/>
            <a:ext cx="10515600" cy="4672628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большой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объём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домашних заданий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резкое падение успеваемости в средних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классах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недовольство учителей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своей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работой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127" y="1614001"/>
            <a:ext cx="3035505" cy="2009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112" y="4484841"/>
            <a:ext cx="3384265" cy="20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77" y="398207"/>
            <a:ext cx="10557388" cy="41737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Поручение Губернатора Самарской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области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C00000"/>
                </a:solidFill>
              </a:rPr>
              <a:t>«… начиная с 2019 года организовывать проведение региональных мониторингов… степени </a:t>
            </a:r>
            <a:r>
              <a:rPr lang="ru-RU" sz="3600" b="1" dirty="0" err="1">
                <a:solidFill>
                  <a:srgbClr val="C00000"/>
                </a:solidFill>
              </a:rPr>
              <a:t>сформированности</a:t>
            </a:r>
            <a:r>
              <a:rPr lang="ru-RU" sz="3600" b="1" dirty="0">
                <a:solidFill>
                  <a:srgbClr val="C00000"/>
                </a:solidFill>
              </a:rPr>
              <a:t> читательской, математической и естественнонаучной грамотности обучающихся».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782" y="4011561"/>
            <a:ext cx="4339308" cy="31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44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677" y="1415844"/>
            <a:ext cx="10690123" cy="489646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это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человека использовать навыки чтения и письма в условиях его взаимодействия с социумом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(оформить счет в банке, прочитать инструкцию, заполнить анкету обратной связи и т.д.), то есть это тот уровень грамотности, который дает человеку </a:t>
            </a:r>
            <a:r>
              <a:rPr lang="ru-RU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вступать в отношения с внешней средой и максимально быстро адаптироваться и функционировать в ней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умение применять знания на практике – это делание.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7782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436/00185aad-61c511db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32" y="381000"/>
            <a:ext cx="95430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156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2.infourok.ru/uploads/ex/1232/00079fc9-9144bfeb/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899" y="103239"/>
            <a:ext cx="84222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2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70" y="1"/>
            <a:ext cx="10173929" cy="9586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Содержательные области направлений </a:t>
            </a:r>
            <a:r>
              <a:rPr lang="en-US" sz="4000" b="1" dirty="0" smtClean="0">
                <a:solidFill>
                  <a:srgbClr val="C00000"/>
                </a:solidFill>
              </a:rPr>
              <a:t>PISA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14564"/>
              </p:ext>
            </p:extLst>
          </p:nvPr>
        </p:nvGraphicFramePr>
        <p:xfrm>
          <a:off x="324464" y="750093"/>
          <a:ext cx="11651226" cy="5969000"/>
        </p:xfrm>
        <a:graphic>
          <a:graphicData uri="http://schemas.openxmlformats.org/drawingml/2006/table">
            <a:tbl>
              <a:tblPr firstRow="1" firstCol="1" bandRow="1"/>
              <a:tblGrid>
                <a:gridCol w="4218039">
                  <a:extLst>
                    <a:ext uri="{9D8B030D-6E8A-4147-A177-3AD203B41FA5}">
                      <a16:colId xmlns:a16="http://schemas.microsoft.com/office/drawing/2014/main" val="2725437319"/>
                    </a:ext>
                  </a:extLst>
                </a:gridCol>
                <a:gridCol w="4188542">
                  <a:extLst>
                    <a:ext uri="{9D8B030D-6E8A-4147-A177-3AD203B41FA5}">
                      <a16:colId xmlns:a16="http://schemas.microsoft.com/office/drawing/2014/main" val="242357012"/>
                    </a:ext>
                  </a:extLst>
                </a:gridCol>
                <a:gridCol w="3244645">
                  <a:extLst>
                    <a:ext uri="{9D8B030D-6E8A-4147-A177-3AD203B41FA5}">
                      <a16:colId xmlns:a16="http://schemas.microsoft.com/office/drawing/2014/main" val="4028411800"/>
                    </a:ext>
                  </a:extLst>
                </a:gridCol>
              </a:tblGrid>
              <a:tr h="370784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39440"/>
                  </a:ext>
                </a:extLst>
              </a:tr>
              <a:tr h="5258801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9177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(понимание единиц измерения, расчётов, абсолютных величин и показателей, относительных размеров, числовых диаграмм и схем; использование арифметического мышления, множественных представлений чисел, устного счета, калькуляции, и оценка обоснованности результатов);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8923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пространство и форма (пространствен­ные и плоские геометрические формы и отношения, т.е. геометрический материал; схемы, свойства объектов, их расположение; пространственная визуализация);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8923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и отношения (зависимость между переменными в различных процессах, т.е. алгебраический материал; изменения в системах взаимосвязанных объектов, когда элементы влияют друг на друга; использование математических моделей для описания и прогнозирования);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8923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неопределенность (вероятностные и статистические явления и зависимости, имеющие непосредственное отношение к современному информационному обществу; определение и обобщение информации, встроенной в набор данных).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9177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и свойства вещества;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31775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атмосферные изменения;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3495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физические и химические изменения;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15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31775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 энергии;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1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31775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движение;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31775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физиологические изменения;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31775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генетический контроль;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1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25425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экосистемы;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1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231775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Земля во Вселенной;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9177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географические изменения.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8923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«сплошные» тексты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(прозаические произведения,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описание, повествование,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объяснение, аргументация);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 panose="05050102010706020507" pitchFamily="18" charset="2"/>
                        <a:buChar char="-"/>
                        <a:tabLst>
                          <a:tab pos="11303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 сплошные» тексты (графики, формы,</a:t>
                      </a:r>
                      <a:endParaRPr lang="ru-RU" sz="1600" b="1" u="none" strike="noStrike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листы и др.).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2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48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6431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 использовать естественнонаучные знания для понимания процессов и явлений в окружающем мире, для обнаружения и решения практических проблем в результате обработки исходной информации. 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52" y="4215546"/>
            <a:ext cx="4908617" cy="268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4771"/>
            <a:ext cx="3481902" cy="1858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395" y="4804302"/>
            <a:ext cx="3454605" cy="18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66224"/>
            <a:ext cx="5187860" cy="4734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13" y="1430594"/>
            <a:ext cx="6865487" cy="44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1" y="365125"/>
            <a:ext cx="11356716" cy="44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8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9" y="311645"/>
            <a:ext cx="8427321" cy="65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2219" y="619432"/>
            <a:ext cx="6828504" cy="14895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ничего делать, не понимая зачем.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Нельзя идти вперёд, не зная направления.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606" y="2109019"/>
            <a:ext cx="10368117" cy="41885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 </a:t>
            </a:r>
            <a:r>
              <a:rPr lang="ru-RU" b="1" dirty="0" smtClean="0"/>
              <a:t>В школу приходит 10% нормальных детей – остальные одарённые или особо одарённые.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Из 4 класса выходит 30% нормальных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Из 9 класса – 65 % нормальных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Из 11 класса – 85% нормальных и 15% одарённые.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6" y="4856485"/>
            <a:ext cx="4328294" cy="2369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928" y="4869103"/>
            <a:ext cx="4374433" cy="2356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960" y="5203623"/>
            <a:ext cx="2488079" cy="17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22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64" y="204019"/>
            <a:ext cx="7128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6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244" y="297508"/>
            <a:ext cx="7024227" cy="65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10" y="209348"/>
            <a:ext cx="8201179" cy="67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1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" y="722671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52563" cy="65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4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3.metod-kopilka.ru/images/doc/8/52315/1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08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56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187" y="825910"/>
            <a:ext cx="10778613" cy="309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КОНСТРУКТОР ЗАДАЧ 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(</a:t>
            </a:r>
            <a:r>
              <a:rPr lang="ru-RU" sz="3600" b="1" dirty="0">
                <a:solidFill>
                  <a:srgbClr val="C00000"/>
                </a:solidFill>
              </a:rPr>
              <a:t>Леонид Сергеевич ИЛЮШИН)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504116"/>
              </p:ext>
            </p:extLst>
          </p:nvPr>
        </p:nvGraphicFramePr>
        <p:xfrm>
          <a:off x="1238864" y="1206927"/>
          <a:ext cx="9910917" cy="5471408"/>
        </p:xfrm>
        <a:graphic>
          <a:graphicData uri="http://schemas.openxmlformats.org/drawingml/2006/table">
            <a:tbl>
              <a:tblPr firstRow="1" firstCol="1" bandRow="1"/>
              <a:tblGrid>
                <a:gridCol w="1669318">
                  <a:extLst>
                    <a:ext uri="{9D8B030D-6E8A-4147-A177-3AD203B41FA5}">
                      <a16:colId xmlns:a16="http://schemas.microsoft.com/office/drawing/2014/main" val="2612188593"/>
                    </a:ext>
                  </a:extLst>
                </a:gridCol>
                <a:gridCol w="1870824">
                  <a:extLst>
                    <a:ext uri="{9D8B030D-6E8A-4147-A177-3AD203B41FA5}">
                      <a16:colId xmlns:a16="http://schemas.microsoft.com/office/drawing/2014/main" val="2878236760"/>
                    </a:ext>
                  </a:extLst>
                </a:gridCol>
                <a:gridCol w="1578111">
                  <a:extLst>
                    <a:ext uri="{9D8B030D-6E8A-4147-A177-3AD203B41FA5}">
                      <a16:colId xmlns:a16="http://schemas.microsoft.com/office/drawing/2014/main" val="3972552326"/>
                    </a:ext>
                  </a:extLst>
                </a:gridCol>
                <a:gridCol w="1730831">
                  <a:extLst>
                    <a:ext uri="{9D8B030D-6E8A-4147-A177-3AD203B41FA5}">
                      <a16:colId xmlns:a16="http://schemas.microsoft.com/office/drawing/2014/main" val="1580884094"/>
                    </a:ext>
                  </a:extLst>
                </a:gridCol>
                <a:gridCol w="1561143">
                  <a:extLst>
                    <a:ext uri="{9D8B030D-6E8A-4147-A177-3AD203B41FA5}">
                      <a16:colId xmlns:a16="http://schemas.microsoft.com/office/drawing/2014/main" val="1986244778"/>
                    </a:ext>
                  </a:extLst>
                </a:gridCol>
                <a:gridCol w="1500690">
                  <a:extLst>
                    <a:ext uri="{9D8B030D-6E8A-4147-A177-3AD203B41FA5}">
                      <a16:colId xmlns:a16="http://schemas.microsoft.com/office/drawing/2014/main" val="4125088845"/>
                    </a:ext>
                  </a:extLst>
                </a:gridCol>
              </a:tblGrid>
              <a:tr h="741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уровень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уровень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03688"/>
                  </a:ext>
                </a:extLst>
              </a:tr>
              <a:tr h="80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1.Назовите основные части…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8.Объясните причины того, что…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Изобразите информацию о… графически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22.Раскройте особенности…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29.Предложите новый (иной) вариант…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36.Ранжируйте… 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обоснуйте…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86613"/>
                  </a:ext>
                </a:extLst>
              </a:tr>
              <a:tr h="1352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2.Сгруппируйте вместе все…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9.Обрисуйте в общих чертах шаги, необходимые для того, чтобы…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16.Предложите способ,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позволяющий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23.Проанализируйте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4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структуру… с точки зрения…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30.Разработайте план,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позволяющий (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препятствующий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37.Определите, какое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решений является оптимальным для…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947542"/>
                  </a:ext>
                </a:extLst>
              </a:tr>
              <a:tr h="1579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3.Составьте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понятий,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касающихся…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10.Покажите связи, которые, на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ваш взгляд, существуют между…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Сделайте эскиз рисунка (схемы), который показывает…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24.Составьте перечень основных свойств…, характеризующих… с точки зрения…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31.Найдите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необычный способ,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позволяющий…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38.Оцените значимость…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для...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13991"/>
                  </a:ext>
                </a:extLst>
              </a:tr>
              <a:tr h="97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4.Расположите в определён-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порядке…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11.Постройте прогноз развития…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18.Сравните… и…, а затем обоснуйте…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25.Постройте классификацию… на основании…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32.Придумайте игру, которая…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39.Определите возможные критерии оценки…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5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85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6697"/>
            <a:ext cx="10515600" cy="884903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Биология. 9 класс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1032" y="810138"/>
            <a:ext cx="8111613" cy="60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27570" y="0"/>
            <a:ext cx="7331178" cy="73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72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28353" y="191729"/>
            <a:ext cx="9535294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8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942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49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педагогический результат работы учителя!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59393"/>
            <a:ext cx="10515600" cy="2917569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</a:rPr>
              <a:t>Положительные результаты по формированию функциональной грамотности обучающегося могут быть получены при условии вовлечения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ВСЕХ</a:t>
            </a:r>
            <a:r>
              <a:rPr lang="ru-RU" b="1" dirty="0" smtClean="0">
                <a:latin typeface="Times New Roman" panose="02020603050405020304" pitchFamily="18" charset="0"/>
              </a:rPr>
              <a:t> педагогов </a:t>
            </a:r>
            <a:r>
              <a:rPr lang="ru-RU" b="1" dirty="0">
                <a:latin typeface="Times New Roman" panose="02020603050405020304" pitchFamily="18" charset="0"/>
              </a:rPr>
              <a:t>образовательной организации в данную деятельность.</a:t>
            </a:r>
            <a:endParaRPr lang="ru-RU" b="1" dirty="0" smtClean="0">
              <a:effectLst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92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226" y="265471"/>
            <a:ext cx="10515600" cy="11946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Актуальность вопроса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226" y="1460090"/>
            <a:ext cx="10945761" cy="4763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Указом Президента Российской Федерации № 204 от 07.05.2018 «О национальных целях и стратегических задачах развития Российской Федерации на период до 2024 года» определены основные цели, которые должны быть достигнуты при реализации национального проекта «Образование»:</a:t>
            </a:r>
          </a:p>
          <a:p>
            <a:pPr lvl="0"/>
            <a:r>
              <a:rPr lang="ru-RU" dirty="0"/>
              <a:t>Обеспечение глобальной конкурентоспособности российского образования, вхождение Российской Федерации в число </a:t>
            </a:r>
            <a:r>
              <a:rPr lang="ru-RU" b="1" dirty="0">
                <a:solidFill>
                  <a:srgbClr val="C00000"/>
                </a:solidFill>
              </a:rPr>
              <a:t>10 ведущих стран мира по качеству общего образования</a:t>
            </a:r>
          </a:p>
          <a:p>
            <a:pPr lvl="0"/>
            <a:r>
              <a:rPr lang="ru-RU" dirty="0"/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348745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618" y="365125"/>
            <a:ext cx="4085119" cy="68178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Методы и приёмы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18" y="1046906"/>
            <a:ext cx="3410689" cy="5545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237" y="1046906"/>
            <a:ext cx="5901739" cy="472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3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3919" y="2073683"/>
            <a:ext cx="5956533" cy="4351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365124"/>
            <a:ext cx="5637098" cy="5136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373" y="161311"/>
            <a:ext cx="6259627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4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0579" y="1235689"/>
            <a:ext cx="6271421" cy="4415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5689"/>
            <a:ext cx="5781368" cy="44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98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809" y="2547886"/>
            <a:ext cx="9431090" cy="3823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4" y="138113"/>
            <a:ext cx="63722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3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663084" cy="39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17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00155" cy="83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958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Проблема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8077"/>
            <a:ext cx="10515600" cy="4598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/>
              <a:t>н</a:t>
            </a:r>
            <a:r>
              <a:rPr lang="ru-RU" sz="3600" b="1" i="1" dirty="0" smtClean="0"/>
              <a:t>изкая  </a:t>
            </a:r>
            <a:r>
              <a:rPr lang="ru-RU" sz="3600" b="1" i="1" dirty="0"/>
              <a:t>степень </a:t>
            </a:r>
            <a:r>
              <a:rPr lang="ru-RU" sz="3600" b="1" i="1" dirty="0" err="1" smtClean="0"/>
              <a:t>сформированности</a:t>
            </a: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b="1" i="1" dirty="0" smtClean="0"/>
              <a:t> </a:t>
            </a:r>
            <a:r>
              <a:rPr lang="ru-RU" sz="3600" b="1" i="1" dirty="0"/>
              <a:t>функциональной грамотности у </a:t>
            </a:r>
            <a:r>
              <a:rPr lang="ru-RU" sz="3600" b="1" i="1" dirty="0" smtClean="0"/>
              <a:t>обучающихся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2860089"/>
            <a:ext cx="75914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TIMSS и PISA за период с 1995 по 2015 годы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03" y="1690688"/>
            <a:ext cx="11326763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• </a:t>
            </a:r>
            <a:r>
              <a:rPr lang="ru-RU" sz="3200" i="1" dirty="0"/>
              <a:t>начальная школа (TIMSS) – «отлично»;</a:t>
            </a:r>
            <a:endParaRPr lang="ru-RU" sz="3200" i="1" dirty="0" smtClean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i="1" dirty="0"/>
              <a:t>• 8 класс (TIMSS) – «хорошо»;</a:t>
            </a:r>
            <a:endParaRPr lang="ru-RU" sz="3200" i="1" dirty="0" smtClean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i="1" dirty="0"/>
              <a:t>• 9 класс (15-летние учащиеся) (PISA) – </a:t>
            </a:r>
            <a:r>
              <a:rPr lang="ru-RU" sz="3200" b="1" i="1" dirty="0">
                <a:solidFill>
                  <a:srgbClr val="C00000"/>
                </a:solidFill>
              </a:rPr>
              <a:t>«неудовлетворительно</a:t>
            </a:r>
            <a:r>
              <a:rPr lang="ru-RU" sz="3200" b="1" i="1" dirty="0" smtClean="0">
                <a:solidFill>
                  <a:srgbClr val="C00000"/>
                </a:solidFill>
              </a:rPr>
              <a:t>»;</a:t>
            </a:r>
            <a:endParaRPr lang="ru-RU" sz="3200" b="1" i="1" dirty="0" smtClean="0">
              <a:solidFill>
                <a:srgbClr val="C00000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i="1" dirty="0"/>
              <a:t>• 11 класс (TIMSS, физика) – </a:t>
            </a:r>
            <a:r>
              <a:rPr lang="ru-RU" sz="3200" b="1" i="1" dirty="0">
                <a:solidFill>
                  <a:srgbClr val="C00000"/>
                </a:solidFill>
              </a:rPr>
              <a:t>«хорошо», но сильная отрицательная динамика.</a:t>
            </a:r>
            <a:endParaRPr lang="ru-RU" sz="3200" b="1" i="1" dirty="0" smtClean="0">
              <a:solidFill>
                <a:srgbClr val="C00000"/>
              </a:solidFill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764" y="4858029"/>
            <a:ext cx="3076252" cy="2644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57" y="5185838"/>
            <a:ext cx="4864046" cy="2403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494" y="6524011"/>
            <a:ext cx="2507763" cy="748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743" y="4071938"/>
            <a:ext cx="2173242" cy="21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5085"/>
          </a:xfrm>
        </p:spPr>
        <p:txBody>
          <a:bodyPr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как в начальной и средней школе знают математику и естественные науки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2542"/>
            <a:ext cx="10515600" cy="5102692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ель исследования: </a:t>
            </a:r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сравнить между собой качество математического и естественнонаучного образования в начальной и средней </a:t>
            </a:r>
            <a:r>
              <a:rPr lang="ru-RU" dirty="0" smtClean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Участвуют: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4-х и 8-х </a:t>
            </a:r>
            <a:r>
              <a:rPr lang="ru-RU" dirty="0" smtClean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проходит. </a:t>
            </a:r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Каждые четыре года. Такая схема позволяет отслеживать, какие изменения происходят в образовании при переходе из начальной в основную школу и как они влияют на качество образования.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25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В 2015 году тестирование TIMSS проводилось и среди 11-классников — тогда у старшеклассников, углубленно изучающих точные предметы, проверяли понимание математики и физики.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68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52" y="1"/>
            <a:ext cx="6117547" cy="63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8426"/>
            <a:ext cx="10515600" cy="1533832"/>
          </a:xfrm>
        </p:spPr>
        <p:txBody>
          <a:bodyPr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какой уровень знаний у учеников в средней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2258"/>
            <a:ext cx="10515600" cy="4486275"/>
          </a:xfrm>
        </p:spPr>
        <p:txBody>
          <a:bodyPr/>
          <a:lstStyle/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проверяют: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Математическую, естественнонаучную и читательскую грамотность школьников.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участвует: </a:t>
            </a:r>
            <a:r>
              <a:rPr lang="ru-RU" dirty="0" smtClean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 отличие от PIRLS, в этом исследовании участвуют 15-летние школьники.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проходит:</a:t>
            </a:r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Times New Roman" panose="02020603050405020304" pitchFamily="18" charset="0"/>
              </a:rPr>
              <a:t> Впервые PISA провели в 2000 году, с тех пор оно проводится каждые три года. Россия принимает участие в исследовании с самого начала. А всего с 2000 по 2015 год в PISA участвовали от 32 до 74 стран мира.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3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im0-tub-ru.yandex.net/i?id=5b14bb0f76c36253fa970b75416044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723"/>
            <a:ext cx="10515600" cy="23154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</a:rPr>
              <a:t>езультаты </a:t>
            </a:r>
            <a:r>
              <a:rPr lang="ru-RU" sz="2800" b="1" dirty="0">
                <a:solidFill>
                  <a:srgbClr val="C00000"/>
                </a:solidFill>
              </a:rPr>
              <a:t>российских школьников в этом исследовании далеки от первых мест — за всё время Россия ни разу не вошла даже в двадцатку стран по трём показателям. А в последнем тестировании PISA-2015 </a:t>
            </a:r>
            <a:r>
              <a:rPr lang="ru-RU" sz="2800" b="1" dirty="0">
                <a:solidFill>
                  <a:srgbClr val="C00000"/>
                </a:solidFill>
                <a:hlinkClick r:id="rId3"/>
              </a:rPr>
              <a:t>в общем рейтинге стран Россия заняла 32-е место из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72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3210"/>
            <a:ext cx="4567238" cy="3535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304" y="3092310"/>
            <a:ext cx="4097284" cy="2526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588" y="3046596"/>
            <a:ext cx="3838229" cy="25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8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529</Words>
  <Application>Microsoft Office PowerPoint</Application>
  <PresentationFormat>Широкоэкранный</PresentationFormat>
  <Paragraphs>129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PTSerif</vt:lpstr>
      <vt:lpstr>Symbol</vt:lpstr>
      <vt:lpstr>Times New Roman</vt:lpstr>
      <vt:lpstr>Wingdings</vt:lpstr>
      <vt:lpstr>Тема Office</vt:lpstr>
      <vt:lpstr>Совершенствование механизмов повышения функциональной грамотности</vt:lpstr>
      <vt:lpstr>Нельзя ничего делать, не понимая зачем. Нельзя идти вперёд, не зная направления.</vt:lpstr>
      <vt:lpstr>Актуальность вопроса</vt:lpstr>
      <vt:lpstr>Проблема</vt:lpstr>
      <vt:lpstr>TIMSS и PISA за период с 1995 по 2015 годы </vt:lpstr>
      <vt:lpstr>TIMSS — как в начальной и средней школе знают математику и естественные науки </vt:lpstr>
      <vt:lpstr>Презентация PowerPoint</vt:lpstr>
      <vt:lpstr>PISA — какой уровень знаний у учеников в средней школе </vt:lpstr>
      <vt:lpstr>Результаты российских школьников в этом исследовании далеки от первых мест — за всё время Россия ни разу не вошла даже в двадцатку стран по трём показателям. А в последнем тестировании PISA-2015 в общем рейтинге стран Россия заняла 32-е место из 72. </vt:lpstr>
      <vt:lpstr>Проблемы российского школьного образования </vt:lpstr>
      <vt:lpstr>Поручение Губернатора Самарской области  «… начиная с 2019 года организовывать проведение региональных мониторингов… степени сформированности читательской, математической и естественнонаучной грамотности обучающихся».  </vt:lpstr>
      <vt:lpstr>Функциональная грамотность </vt:lpstr>
      <vt:lpstr>Презентация PowerPoint</vt:lpstr>
      <vt:lpstr>Презентация PowerPoint</vt:lpstr>
      <vt:lpstr>Содержательные области направлений PISA</vt:lpstr>
      <vt:lpstr>Естественнонаучная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ЗАДАЧ   (Леонид Сергеевич ИЛЮШИН) </vt:lpstr>
      <vt:lpstr>Биология. 9 класс </vt:lpstr>
      <vt:lpstr>Презентация PowerPoint</vt:lpstr>
      <vt:lpstr>Презентация PowerPoint</vt:lpstr>
      <vt:lpstr>Функциональная грамотность учащихся  это педагогический результат работы учителя! </vt:lpstr>
      <vt:lpstr>Методы и приёмы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механизмов повышения функциональной грамотности.</dc:title>
  <dc:creator>Lyudmila</dc:creator>
  <cp:lastModifiedBy>Lyudmila</cp:lastModifiedBy>
  <cp:revision>34</cp:revision>
  <dcterms:created xsi:type="dcterms:W3CDTF">2019-08-26T05:49:54Z</dcterms:created>
  <dcterms:modified xsi:type="dcterms:W3CDTF">2019-08-26T13:12:50Z</dcterms:modified>
</cp:coreProperties>
</file>